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4" r:id="rId2"/>
    <p:sldMasterId id="2147483924" r:id="rId3"/>
  </p:sldMasterIdLst>
  <p:notesMasterIdLst>
    <p:notesMasterId r:id="rId8"/>
  </p:notesMasterIdLst>
  <p:handoutMasterIdLst>
    <p:handoutMasterId r:id="rId9"/>
  </p:handoutMasterIdLst>
  <p:sldIdLst>
    <p:sldId id="283" r:id="rId4"/>
    <p:sldId id="284" r:id="rId5"/>
    <p:sldId id="286" r:id="rId6"/>
    <p:sldId id="291" r:id="rId7"/>
  </p:sldIdLst>
  <p:sldSz cx="7740650" cy="10071100"/>
  <p:notesSz cx="6858000" cy="9144000"/>
  <p:defaultTextStyle>
    <a:defPPr>
      <a:defRPr lang="es-MX"/>
    </a:defPPr>
    <a:lvl1pPr marL="0" algn="l" defTabSz="1017727" rtl="0" eaLnBrk="1" latinLnBrk="0" hangingPunct="1">
      <a:defRPr sz="2000" kern="1200">
        <a:solidFill>
          <a:schemeClr val="tx1"/>
        </a:solidFill>
        <a:latin typeface="+mn-lt"/>
        <a:ea typeface="+mn-ea"/>
        <a:cs typeface="+mn-cs"/>
      </a:defRPr>
    </a:lvl1pPr>
    <a:lvl2pPr marL="508864" algn="l" defTabSz="1017727" rtl="0" eaLnBrk="1" latinLnBrk="0" hangingPunct="1">
      <a:defRPr sz="2000" kern="1200">
        <a:solidFill>
          <a:schemeClr val="tx1"/>
        </a:solidFill>
        <a:latin typeface="+mn-lt"/>
        <a:ea typeface="+mn-ea"/>
        <a:cs typeface="+mn-cs"/>
      </a:defRPr>
    </a:lvl2pPr>
    <a:lvl3pPr marL="1017727" algn="l" defTabSz="1017727" rtl="0" eaLnBrk="1" latinLnBrk="0" hangingPunct="1">
      <a:defRPr sz="2000" kern="1200">
        <a:solidFill>
          <a:schemeClr val="tx1"/>
        </a:solidFill>
        <a:latin typeface="+mn-lt"/>
        <a:ea typeface="+mn-ea"/>
        <a:cs typeface="+mn-cs"/>
      </a:defRPr>
    </a:lvl3pPr>
    <a:lvl4pPr marL="1526591" algn="l" defTabSz="1017727" rtl="0" eaLnBrk="1" latinLnBrk="0" hangingPunct="1">
      <a:defRPr sz="2000" kern="1200">
        <a:solidFill>
          <a:schemeClr val="tx1"/>
        </a:solidFill>
        <a:latin typeface="+mn-lt"/>
        <a:ea typeface="+mn-ea"/>
        <a:cs typeface="+mn-cs"/>
      </a:defRPr>
    </a:lvl4pPr>
    <a:lvl5pPr marL="2035454" algn="l" defTabSz="1017727" rtl="0" eaLnBrk="1" latinLnBrk="0" hangingPunct="1">
      <a:defRPr sz="2000" kern="1200">
        <a:solidFill>
          <a:schemeClr val="tx1"/>
        </a:solidFill>
        <a:latin typeface="+mn-lt"/>
        <a:ea typeface="+mn-ea"/>
        <a:cs typeface="+mn-cs"/>
      </a:defRPr>
    </a:lvl5pPr>
    <a:lvl6pPr marL="2544318" algn="l" defTabSz="1017727" rtl="0" eaLnBrk="1" latinLnBrk="0" hangingPunct="1">
      <a:defRPr sz="2000" kern="1200">
        <a:solidFill>
          <a:schemeClr val="tx1"/>
        </a:solidFill>
        <a:latin typeface="+mn-lt"/>
        <a:ea typeface="+mn-ea"/>
        <a:cs typeface="+mn-cs"/>
      </a:defRPr>
    </a:lvl6pPr>
    <a:lvl7pPr marL="3053182" algn="l" defTabSz="1017727" rtl="0" eaLnBrk="1" latinLnBrk="0" hangingPunct="1">
      <a:defRPr sz="2000" kern="1200">
        <a:solidFill>
          <a:schemeClr val="tx1"/>
        </a:solidFill>
        <a:latin typeface="+mn-lt"/>
        <a:ea typeface="+mn-ea"/>
        <a:cs typeface="+mn-cs"/>
      </a:defRPr>
    </a:lvl7pPr>
    <a:lvl8pPr marL="3562045" algn="l" defTabSz="1017727" rtl="0" eaLnBrk="1" latinLnBrk="0" hangingPunct="1">
      <a:defRPr sz="2000" kern="1200">
        <a:solidFill>
          <a:schemeClr val="tx1"/>
        </a:solidFill>
        <a:latin typeface="+mn-lt"/>
        <a:ea typeface="+mn-ea"/>
        <a:cs typeface="+mn-cs"/>
      </a:defRPr>
    </a:lvl8pPr>
    <a:lvl9pPr marL="4070909" algn="l" defTabSz="1017727"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72">
          <p15:clr>
            <a:srgbClr val="A4A3A4"/>
          </p15:clr>
        </p15:guide>
        <p15:guide id="2" pos="243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B0C9"/>
    <a:srgbClr val="C4D200"/>
    <a:srgbClr val="A4DAE7"/>
    <a:srgbClr val="D2D3D4"/>
    <a:srgbClr val="778692"/>
    <a:srgbClr val="333E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18" autoAdjust="0"/>
    <p:restoredTop sz="94249" autoAdjust="0"/>
  </p:normalViewPr>
  <p:slideViewPr>
    <p:cSldViewPr>
      <p:cViewPr varScale="1">
        <p:scale>
          <a:sx n="48" d="100"/>
          <a:sy n="48" d="100"/>
        </p:scale>
        <p:origin x="2260" y="28"/>
      </p:cViewPr>
      <p:guideLst>
        <p:guide orient="horz" pos="3172"/>
        <p:guide pos="2438"/>
      </p:guideLst>
    </p:cSldViewPr>
  </p:slideViewPr>
  <p:notesTextViewPr>
    <p:cViewPr>
      <p:scale>
        <a:sx n="1" d="1"/>
        <a:sy n="1" d="1"/>
      </p:scale>
      <p:origin x="0" y="0"/>
    </p:cViewPr>
  </p:notesTextViewPr>
  <p:notesViewPr>
    <p:cSldViewPr>
      <p:cViewPr varScale="1">
        <p:scale>
          <a:sx n="84" d="100"/>
          <a:sy n="84" d="100"/>
        </p:scale>
        <p:origin x="-3450" y="-90"/>
      </p:cViewPr>
      <p:guideLst>
        <p:guide orient="horz" pos="2880"/>
        <p:guide pos="2160"/>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1D01167-A832-4952-A8E0-6377241749F8}" type="datetimeFigureOut">
              <a:rPr lang="es-MX" smtClean="0"/>
              <a:t>24/11/2025</a:t>
            </a:fld>
            <a:endParaRPr lang="es-MX"/>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AB8DCD-28B4-43B1-BA83-693188D92CE3}" type="slidenum">
              <a:rPr lang="es-MX" smtClean="0"/>
              <a:t>‹Nº›</a:t>
            </a:fld>
            <a:endParaRPr lang="es-MX"/>
          </a:p>
        </p:txBody>
      </p:sp>
    </p:spTree>
    <p:extLst>
      <p:ext uri="{BB962C8B-B14F-4D97-AF65-F5344CB8AC3E}">
        <p14:creationId xmlns:p14="http://schemas.microsoft.com/office/powerpoint/2010/main" val="12572978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A35440-E08B-44E0-A863-39B3BFC94092}" type="datetimeFigureOut">
              <a:rPr lang="es-MX" smtClean="0"/>
              <a:t>24/11/2025</a:t>
            </a:fld>
            <a:endParaRPr lang="es-MX"/>
          </a:p>
        </p:txBody>
      </p:sp>
      <p:sp>
        <p:nvSpPr>
          <p:cNvPr id="4" name="3 Marcador de imagen de diapositiva"/>
          <p:cNvSpPr>
            <a:spLocks noGrp="1" noRot="1" noChangeAspect="1"/>
          </p:cNvSpPr>
          <p:nvPr>
            <p:ph type="sldImg" idx="2"/>
          </p:nvPr>
        </p:nvSpPr>
        <p:spPr>
          <a:xfrm>
            <a:off x="2111375" y="685800"/>
            <a:ext cx="263525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BE9DC7-BC9B-46E5-AC3E-35C28C48BDCA}" type="slidenum">
              <a:rPr lang="es-MX" smtClean="0"/>
              <a:t>‹Nº›</a:t>
            </a:fld>
            <a:endParaRPr lang="es-MX"/>
          </a:p>
        </p:txBody>
      </p:sp>
    </p:spTree>
    <p:extLst>
      <p:ext uri="{BB962C8B-B14F-4D97-AF65-F5344CB8AC3E}">
        <p14:creationId xmlns:p14="http://schemas.microsoft.com/office/powerpoint/2010/main" val="70380795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2111375" y="685800"/>
            <a:ext cx="2635250" cy="3429000"/>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7EBE9DC7-BC9B-46E5-AC3E-35C28C48BDCA}" type="slidenum">
              <a:rPr lang="es-MX" smtClean="0"/>
              <a:t>1</a:t>
            </a:fld>
            <a:endParaRPr lang="es-MX"/>
          </a:p>
        </p:txBody>
      </p:sp>
    </p:spTree>
    <p:extLst>
      <p:ext uri="{BB962C8B-B14F-4D97-AF65-F5344CB8AC3E}">
        <p14:creationId xmlns:p14="http://schemas.microsoft.com/office/powerpoint/2010/main" val="1943553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2111375" y="685800"/>
            <a:ext cx="2635250" cy="3429000"/>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7EBE9DC7-BC9B-46E5-AC3E-35C28C48BDCA}" type="slidenum">
              <a:rPr lang="es-MX" smtClean="0"/>
              <a:t>2</a:t>
            </a:fld>
            <a:endParaRPr lang="es-MX"/>
          </a:p>
        </p:txBody>
      </p:sp>
    </p:spTree>
    <p:extLst>
      <p:ext uri="{BB962C8B-B14F-4D97-AF65-F5344CB8AC3E}">
        <p14:creationId xmlns:p14="http://schemas.microsoft.com/office/powerpoint/2010/main" val="30561023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2111375" y="685800"/>
            <a:ext cx="2635250" cy="3429000"/>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7EBE9DC7-BC9B-46E5-AC3E-35C28C48BDCA}" type="slidenum">
              <a:rPr lang="es-MX" smtClean="0"/>
              <a:t>3</a:t>
            </a:fld>
            <a:endParaRPr lang="es-MX"/>
          </a:p>
        </p:txBody>
      </p:sp>
    </p:spTree>
    <p:extLst>
      <p:ext uri="{BB962C8B-B14F-4D97-AF65-F5344CB8AC3E}">
        <p14:creationId xmlns:p14="http://schemas.microsoft.com/office/powerpoint/2010/main" val="92695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2111375" y="685800"/>
            <a:ext cx="2635250" cy="3429000"/>
          </a:xfrm>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7EBE9DC7-BC9B-46E5-AC3E-35C28C48BDCA}" type="slidenum">
              <a:rPr lang="es-MX" smtClean="0"/>
              <a:t>4</a:t>
            </a:fld>
            <a:endParaRPr lang="es-MX"/>
          </a:p>
        </p:txBody>
      </p:sp>
    </p:spTree>
    <p:extLst>
      <p:ext uri="{BB962C8B-B14F-4D97-AF65-F5344CB8AC3E}">
        <p14:creationId xmlns:p14="http://schemas.microsoft.com/office/powerpoint/2010/main" val="835199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580549" y="3128573"/>
            <a:ext cx="6579553" cy="2158759"/>
          </a:xfrm>
          <a:prstGeom prst="rect">
            <a:avLst/>
          </a:prstGeo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161098" y="5706956"/>
            <a:ext cx="5418455" cy="2573725"/>
          </a:xfrm>
          <a:prstGeom prst="rect">
            <a:avLst/>
          </a:prstGeom>
        </p:spPr>
        <p:txBody>
          <a:bodyPr/>
          <a:lstStyle>
            <a:lvl1pPr marL="0" indent="0" algn="ctr">
              <a:buNone/>
              <a:defRPr>
                <a:solidFill>
                  <a:schemeClr val="tx1">
                    <a:tint val="75000"/>
                  </a:schemeClr>
                </a:solidFill>
              </a:defRPr>
            </a:lvl1pPr>
            <a:lvl2pPr marL="508864" indent="0" algn="ctr">
              <a:buNone/>
              <a:defRPr>
                <a:solidFill>
                  <a:schemeClr val="tx1">
                    <a:tint val="75000"/>
                  </a:schemeClr>
                </a:solidFill>
              </a:defRPr>
            </a:lvl2pPr>
            <a:lvl3pPr marL="1017727" indent="0" algn="ctr">
              <a:buNone/>
              <a:defRPr>
                <a:solidFill>
                  <a:schemeClr val="tx1">
                    <a:tint val="75000"/>
                  </a:schemeClr>
                </a:solidFill>
              </a:defRPr>
            </a:lvl3pPr>
            <a:lvl4pPr marL="1526591" indent="0" algn="ctr">
              <a:buNone/>
              <a:defRPr>
                <a:solidFill>
                  <a:schemeClr val="tx1">
                    <a:tint val="75000"/>
                  </a:schemeClr>
                </a:solidFill>
              </a:defRPr>
            </a:lvl4pPr>
            <a:lvl5pPr marL="2035454" indent="0" algn="ctr">
              <a:buNone/>
              <a:defRPr>
                <a:solidFill>
                  <a:schemeClr val="tx1">
                    <a:tint val="75000"/>
                  </a:schemeClr>
                </a:solidFill>
              </a:defRPr>
            </a:lvl5pPr>
            <a:lvl6pPr marL="2544318" indent="0" algn="ctr">
              <a:buNone/>
              <a:defRPr>
                <a:solidFill>
                  <a:schemeClr val="tx1">
                    <a:tint val="75000"/>
                  </a:schemeClr>
                </a:solidFill>
              </a:defRPr>
            </a:lvl6pPr>
            <a:lvl7pPr marL="3053182" indent="0" algn="ctr">
              <a:buNone/>
              <a:defRPr>
                <a:solidFill>
                  <a:schemeClr val="tx1">
                    <a:tint val="75000"/>
                  </a:schemeClr>
                </a:solidFill>
              </a:defRPr>
            </a:lvl7pPr>
            <a:lvl8pPr marL="3562045" indent="0" algn="ctr">
              <a:buNone/>
              <a:defRPr>
                <a:solidFill>
                  <a:schemeClr val="tx1">
                    <a:tint val="75000"/>
                  </a:schemeClr>
                </a:solidFill>
              </a:defRPr>
            </a:lvl8pPr>
            <a:lvl9pPr marL="4070909"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5" name="4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a:xfrm>
            <a:off x="5547467" y="9334418"/>
            <a:ext cx="1806151" cy="536193"/>
          </a:xfrm>
          <a:prstGeom prst="rect">
            <a:avLst/>
          </a:prstGeom>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519023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387033" y="403311"/>
            <a:ext cx="6966585" cy="1678516"/>
          </a:xfrm>
          <a:prstGeom prst="rect">
            <a:avLst/>
          </a:prstGeom>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387033" y="2349927"/>
            <a:ext cx="6966585" cy="6646460"/>
          </a:xfrm>
          <a:prstGeom prst="rect">
            <a:avLst/>
          </a:prstGeo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5" name="4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a:xfrm>
            <a:off x="5547467" y="9334418"/>
            <a:ext cx="1806151" cy="536193"/>
          </a:xfrm>
          <a:prstGeom prst="rect">
            <a:avLst/>
          </a:prstGeom>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6161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5611971" y="403311"/>
            <a:ext cx="1741647" cy="8593073"/>
          </a:xfrm>
          <a:prstGeom prst="rect">
            <a:avLst/>
          </a:prstGeo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387034" y="403311"/>
            <a:ext cx="5095928" cy="8593073"/>
          </a:xfrm>
          <a:prstGeom prst="rect">
            <a:avLst/>
          </a:prstGeo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5" name="4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a:xfrm>
            <a:off x="5547467" y="9334418"/>
            <a:ext cx="1806151" cy="536193"/>
          </a:xfrm>
          <a:prstGeom prst="rect">
            <a:avLst/>
          </a:prstGeom>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08512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580549" y="3128573"/>
            <a:ext cx="6579553" cy="2158759"/>
          </a:xfrm>
          <a:prstGeom prst="rect">
            <a:avLst/>
          </a:prstGeo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161098" y="5706956"/>
            <a:ext cx="5418455" cy="2573725"/>
          </a:xfrm>
          <a:prstGeom prst="rect">
            <a:avLst/>
          </a:prstGeom>
        </p:spPr>
        <p:txBody>
          <a:bodyPr/>
          <a:lstStyle>
            <a:lvl1pPr marL="0" indent="0" algn="ctr">
              <a:buNone/>
              <a:defRPr>
                <a:solidFill>
                  <a:schemeClr val="tx1">
                    <a:tint val="75000"/>
                  </a:schemeClr>
                </a:solidFill>
              </a:defRPr>
            </a:lvl1pPr>
            <a:lvl2pPr marL="508864" indent="0" algn="ctr">
              <a:buNone/>
              <a:defRPr>
                <a:solidFill>
                  <a:schemeClr val="tx1">
                    <a:tint val="75000"/>
                  </a:schemeClr>
                </a:solidFill>
              </a:defRPr>
            </a:lvl2pPr>
            <a:lvl3pPr marL="1017727" indent="0" algn="ctr">
              <a:buNone/>
              <a:defRPr>
                <a:solidFill>
                  <a:schemeClr val="tx1">
                    <a:tint val="75000"/>
                  </a:schemeClr>
                </a:solidFill>
              </a:defRPr>
            </a:lvl3pPr>
            <a:lvl4pPr marL="1526591" indent="0" algn="ctr">
              <a:buNone/>
              <a:defRPr>
                <a:solidFill>
                  <a:schemeClr val="tx1">
                    <a:tint val="75000"/>
                  </a:schemeClr>
                </a:solidFill>
              </a:defRPr>
            </a:lvl4pPr>
            <a:lvl5pPr marL="2035454" indent="0" algn="ctr">
              <a:buNone/>
              <a:defRPr>
                <a:solidFill>
                  <a:schemeClr val="tx1">
                    <a:tint val="75000"/>
                  </a:schemeClr>
                </a:solidFill>
              </a:defRPr>
            </a:lvl5pPr>
            <a:lvl6pPr marL="2544318" indent="0" algn="ctr">
              <a:buNone/>
              <a:defRPr>
                <a:solidFill>
                  <a:schemeClr val="tx1">
                    <a:tint val="75000"/>
                  </a:schemeClr>
                </a:solidFill>
              </a:defRPr>
            </a:lvl6pPr>
            <a:lvl7pPr marL="3053182" indent="0" algn="ctr">
              <a:buNone/>
              <a:defRPr>
                <a:solidFill>
                  <a:schemeClr val="tx1">
                    <a:tint val="75000"/>
                  </a:schemeClr>
                </a:solidFill>
              </a:defRPr>
            </a:lvl7pPr>
            <a:lvl8pPr marL="3562045" indent="0" algn="ctr">
              <a:buNone/>
              <a:defRPr>
                <a:solidFill>
                  <a:schemeClr val="tx1">
                    <a:tint val="75000"/>
                  </a:schemeClr>
                </a:solidFill>
              </a:defRPr>
            </a:lvl8pPr>
            <a:lvl9pPr marL="4070909"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5" name="4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4866165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387033" y="403311"/>
            <a:ext cx="6966585" cy="1678516"/>
          </a:xfrm>
          <a:prstGeom prst="rect">
            <a:avLst/>
          </a:prstGeom>
        </p:spPr>
        <p:txBody>
          <a:bodyPr/>
          <a:lstStyle/>
          <a:p>
            <a:r>
              <a:rPr lang="es-ES"/>
              <a:t>Haga clic para modificar el estilo de título del patrón</a:t>
            </a:r>
            <a:endParaRPr lang="es-MX"/>
          </a:p>
        </p:txBody>
      </p:sp>
      <p:sp>
        <p:nvSpPr>
          <p:cNvPr id="3" name="2 Marcador de contenido"/>
          <p:cNvSpPr>
            <a:spLocks noGrp="1"/>
          </p:cNvSpPr>
          <p:nvPr>
            <p:ph idx="1"/>
          </p:nvPr>
        </p:nvSpPr>
        <p:spPr>
          <a:xfrm>
            <a:off x="387033" y="2349927"/>
            <a:ext cx="6966585" cy="6646460"/>
          </a:xfrm>
          <a:prstGeom prst="rect">
            <a:avLst/>
          </a:prstGeo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5" name="4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17505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611459" y="6471617"/>
            <a:ext cx="6579553" cy="2000232"/>
          </a:xfrm>
          <a:prstGeom prst="rect">
            <a:avLst/>
          </a:prstGeom>
        </p:spPr>
        <p:txBody>
          <a:bodyPr anchor="t"/>
          <a:lstStyle>
            <a:lvl1pPr algn="l">
              <a:defRPr sz="45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611459" y="4268565"/>
            <a:ext cx="6579553" cy="2203053"/>
          </a:xfrm>
          <a:prstGeom prst="rect">
            <a:avLst/>
          </a:prstGeom>
        </p:spPr>
        <p:txBody>
          <a:bodyPr anchor="b"/>
          <a:lstStyle>
            <a:lvl1pPr marL="0" indent="0">
              <a:buNone/>
              <a:defRPr sz="2200">
                <a:solidFill>
                  <a:schemeClr val="tx1">
                    <a:tint val="75000"/>
                  </a:schemeClr>
                </a:solidFill>
              </a:defRPr>
            </a:lvl1pPr>
            <a:lvl2pPr marL="508864" indent="0">
              <a:buNone/>
              <a:defRPr sz="2000">
                <a:solidFill>
                  <a:schemeClr val="tx1">
                    <a:tint val="75000"/>
                  </a:schemeClr>
                </a:solidFill>
              </a:defRPr>
            </a:lvl2pPr>
            <a:lvl3pPr marL="1017727" indent="0">
              <a:buNone/>
              <a:defRPr sz="1800">
                <a:solidFill>
                  <a:schemeClr val="tx1">
                    <a:tint val="75000"/>
                  </a:schemeClr>
                </a:solidFill>
              </a:defRPr>
            </a:lvl3pPr>
            <a:lvl4pPr marL="1526591" indent="0">
              <a:buNone/>
              <a:defRPr sz="1600">
                <a:solidFill>
                  <a:schemeClr val="tx1">
                    <a:tint val="75000"/>
                  </a:schemeClr>
                </a:solidFill>
              </a:defRPr>
            </a:lvl4pPr>
            <a:lvl5pPr marL="2035454" indent="0">
              <a:buNone/>
              <a:defRPr sz="1600">
                <a:solidFill>
                  <a:schemeClr val="tx1">
                    <a:tint val="75000"/>
                  </a:schemeClr>
                </a:solidFill>
              </a:defRPr>
            </a:lvl5pPr>
            <a:lvl6pPr marL="2544318" indent="0">
              <a:buNone/>
              <a:defRPr sz="1600">
                <a:solidFill>
                  <a:schemeClr val="tx1">
                    <a:tint val="75000"/>
                  </a:schemeClr>
                </a:solidFill>
              </a:defRPr>
            </a:lvl6pPr>
            <a:lvl7pPr marL="3053182" indent="0">
              <a:buNone/>
              <a:defRPr sz="1600">
                <a:solidFill>
                  <a:schemeClr val="tx1">
                    <a:tint val="75000"/>
                  </a:schemeClr>
                </a:solidFill>
              </a:defRPr>
            </a:lvl7pPr>
            <a:lvl8pPr marL="3562045" indent="0">
              <a:buNone/>
              <a:defRPr sz="1600">
                <a:solidFill>
                  <a:schemeClr val="tx1">
                    <a:tint val="75000"/>
                  </a:schemeClr>
                </a:solidFill>
              </a:defRPr>
            </a:lvl8pPr>
            <a:lvl9pPr marL="4070909" indent="0">
              <a:buNone/>
              <a:defRPr sz="16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5" name="4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054057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387033" y="403311"/>
            <a:ext cx="6966585" cy="1678516"/>
          </a:xfrm>
          <a:prstGeom prst="rect">
            <a:avLst/>
          </a:prstGeom>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387035" y="2349927"/>
            <a:ext cx="3418787" cy="6646460"/>
          </a:xfrm>
          <a:prstGeom prst="rect">
            <a:avLst/>
          </a:prstGeo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3934833" y="2349927"/>
            <a:ext cx="3418787" cy="6646460"/>
          </a:xfrm>
          <a:prstGeom prst="rect">
            <a:avLst/>
          </a:prstGeo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6" name="5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433821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87033" y="403311"/>
            <a:ext cx="6966585" cy="1678516"/>
          </a:xfrm>
          <a:prstGeom prst="rect">
            <a:avLst/>
          </a:prstGeom>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387033" y="2254342"/>
            <a:ext cx="3420131" cy="939503"/>
          </a:xfrm>
          <a:prstGeom prst="rect">
            <a:avLst/>
          </a:prstGeom>
        </p:spPr>
        <p:txBody>
          <a:bodyPr anchor="b"/>
          <a:lstStyle>
            <a:lvl1pPr marL="0" indent="0">
              <a:buNone/>
              <a:defRPr sz="2700" b="1"/>
            </a:lvl1pPr>
            <a:lvl2pPr marL="508864" indent="0">
              <a:buNone/>
              <a:defRPr sz="2200" b="1"/>
            </a:lvl2pPr>
            <a:lvl3pPr marL="1017727" indent="0">
              <a:buNone/>
              <a:defRPr sz="2000" b="1"/>
            </a:lvl3pPr>
            <a:lvl4pPr marL="1526591" indent="0">
              <a:buNone/>
              <a:defRPr sz="1800" b="1"/>
            </a:lvl4pPr>
            <a:lvl5pPr marL="2035454" indent="0">
              <a:buNone/>
              <a:defRPr sz="1800" b="1"/>
            </a:lvl5pPr>
            <a:lvl6pPr marL="2544318" indent="0">
              <a:buNone/>
              <a:defRPr sz="1800" b="1"/>
            </a:lvl6pPr>
            <a:lvl7pPr marL="3053182" indent="0">
              <a:buNone/>
              <a:defRPr sz="1800" b="1"/>
            </a:lvl7pPr>
            <a:lvl8pPr marL="3562045" indent="0">
              <a:buNone/>
              <a:defRPr sz="1800" b="1"/>
            </a:lvl8pPr>
            <a:lvl9pPr marL="4070909" indent="0">
              <a:buNone/>
              <a:defRPr sz="1800" b="1"/>
            </a:lvl9pPr>
          </a:lstStyle>
          <a:p>
            <a:pPr lvl="0"/>
            <a:r>
              <a:rPr lang="es-ES"/>
              <a:t>Haga clic para modificar el estilo de texto del patrón</a:t>
            </a:r>
          </a:p>
        </p:txBody>
      </p:sp>
      <p:sp>
        <p:nvSpPr>
          <p:cNvPr id="4" name="3 Marcador de contenido"/>
          <p:cNvSpPr>
            <a:spLocks noGrp="1"/>
          </p:cNvSpPr>
          <p:nvPr>
            <p:ph sz="half" idx="2"/>
          </p:nvPr>
        </p:nvSpPr>
        <p:spPr>
          <a:xfrm>
            <a:off x="387033" y="3193848"/>
            <a:ext cx="3420131" cy="5802539"/>
          </a:xfrm>
          <a:prstGeom prst="rect">
            <a:avLst/>
          </a:prstGeo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3932143" y="2254342"/>
            <a:ext cx="3421475" cy="939503"/>
          </a:xfrm>
          <a:prstGeom prst="rect">
            <a:avLst/>
          </a:prstGeom>
        </p:spPr>
        <p:txBody>
          <a:bodyPr anchor="b"/>
          <a:lstStyle>
            <a:lvl1pPr marL="0" indent="0">
              <a:buNone/>
              <a:defRPr sz="2700" b="1"/>
            </a:lvl1pPr>
            <a:lvl2pPr marL="508864" indent="0">
              <a:buNone/>
              <a:defRPr sz="2200" b="1"/>
            </a:lvl2pPr>
            <a:lvl3pPr marL="1017727" indent="0">
              <a:buNone/>
              <a:defRPr sz="2000" b="1"/>
            </a:lvl3pPr>
            <a:lvl4pPr marL="1526591" indent="0">
              <a:buNone/>
              <a:defRPr sz="1800" b="1"/>
            </a:lvl4pPr>
            <a:lvl5pPr marL="2035454" indent="0">
              <a:buNone/>
              <a:defRPr sz="1800" b="1"/>
            </a:lvl5pPr>
            <a:lvl6pPr marL="2544318" indent="0">
              <a:buNone/>
              <a:defRPr sz="1800" b="1"/>
            </a:lvl6pPr>
            <a:lvl7pPr marL="3053182" indent="0">
              <a:buNone/>
              <a:defRPr sz="1800" b="1"/>
            </a:lvl7pPr>
            <a:lvl8pPr marL="3562045" indent="0">
              <a:buNone/>
              <a:defRPr sz="1800" b="1"/>
            </a:lvl8pPr>
            <a:lvl9pPr marL="4070909" indent="0">
              <a:buNone/>
              <a:defRPr sz="1800" b="1"/>
            </a:lvl9pPr>
          </a:lstStyle>
          <a:p>
            <a:pPr lvl="0"/>
            <a:r>
              <a:rPr lang="es-ES"/>
              <a:t>Haga clic para modificar el estilo de texto del patrón</a:t>
            </a:r>
          </a:p>
        </p:txBody>
      </p:sp>
      <p:sp>
        <p:nvSpPr>
          <p:cNvPr id="6" name="5 Marcador de contenido"/>
          <p:cNvSpPr>
            <a:spLocks noGrp="1"/>
          </p:cNvSpPr>
          <p:nvPr>
            <p:ph sz="quarter" idx="4"/>
          </p:nvPr>
        </p:nvSpPr>
        <p:spPr>
          <a:xfrm>
            <a:off x="3932143" y="3193848"/>
            <a:ext cx="3421475" cy="5802539"/>
          </a:xfrm>
          <a:prstGeom prst="rect">
            <a:avLst/>
          </a:prstGeo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8" name="7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71535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ólo el título">
    <p:spTree>
      <p:nvGrpSpPr>
        <p:cNvPr id="1" name=""/>
        <p:cNvGrpSpPr/>
        <p:nvPr/>
      </p:nvGrpSpPr>
      <p:grpSpPr>
        <a:xfrm>
          <a:off x="0" y="0"/>
          <a:ext cx="0" cy="0"/>
          <a:chOff x="0" y="0"/>
          <a:chExt cx="0" cy="0"/>
        </a:xfrm>
      </p:grpSpPr>
      <p:sp>
        <p:nvSpPr>
          <p:cNvPr id="3" name="2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4" name="3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2048150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5" name="4 Marcador de número de diapositiva"/>
          <p:cNvSpPr>
            <a:spLocks noGrp="1"/>
          </p:cNvSpPr>
          <p:nvPr>
            <p:ph type="sldNum" sz="quarter" idx="10"/>
          </p:nvPr>
        </p:nvSpPr>
        <p:spPr/>
        <p:txBody>
          <a:bodyPr/>
          <a:lstStyle>
            <a:lvl1pPr>
              <a:defRPr>
                <a:solidFill>
                  <a:srgbClr val="333E48"/>
                </a:solidFill>
              </a:defRPr>
            </a:lvl1pPr>
          </a:lstStyle>
          <a:p>
            <a:fld id="{554D76C0-FBEA-4781-89DA-FE2ED09585CB}" type="slidenum">
              <a:rPr lang="es-MX" smtClean="0"/>
              <a:pPr/>
              <a:t>‹Nº›</a:t>
            </a:fld>
            <a:endParaRPr lang="es-MX" dirty="0"/>
          </a:p>
        </p:txBody>
      </p:sp>
    </p:spTree>
    <p:extLst>
      <p:ext uri="{BB962C8B-B14F-4D97-AF65-F5344CB8AC3E}">
        <p14:creationId xmlns:p14="http://schemas.microsoft.com/office/powerpoint/2010/main" val="7634302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387035" y="400979"/>
            <a:ext cx="2546621" cy="1706492"/>
          </a:xfrm>
          <a:prstGeom prst="rect">
            <a:avLst/>
          </a:prstGeom>
        </p:spPr>
        <p:txBody>
          <a:bodyPr anchor="b"/>
          <a:lstStyle>
            <a:lvl1pPr algn="l">
              <a:defRPr sz="2200" b="1"/>
            </a:lvl1pPr>
          </a:lstStyle>
          <a:p>
            <a:r>
              <a:rPr lang="es-ES"/>
              <a:t>Haga clic para modificar el estilo de título del patrón</a:t>
            </a:r>
            <a:endParaRPr lang="es-MX"/>
          </a:p>
        </p:txBody>
      </p:sp>
      <p:sp>
        <p:nvSpPr>
          <p:cNvPr id="3" name="2 Marcador de contenido"/>
          <p:cNvSpPr>
            <a:spLocks noGrp="1"/>
          </p:cNvSpPr>
          <p:nvPr>
            <p:ph idx="1"/>
          </p:nvPr>
        </p:nvSpPr>
        <p:spPr>
          <a:xfrm>
            <a:off x="3026381" y="400980"/>
            <a:ext cx="4327239" cy="8595404"/>
          </a:xfrm>
          <a:prstGeom prst="rect">
            <a:avLst/>
          </a:prstGeo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387035" y="2107471"/>
            <a:ext cx="2546621" cy="6888913"/>
          </a:xfrm>
          <a:prstGeom prst="rect">
            <a:avLst/>
          </a:prstGeom>
        </p:spPr>
        <p:txBody>
          <a:bodyPr/>
          <a:lstStyle>
            <a:lvl1pPr marL="0" indent="0">
              <a:buNone/>
              <a:defRPr sz="1600"/>
            </a:lvl1pPr>
            <a:lvl2pPr marL="508864" indent="0">
              <a:buNone/>
              <a:defRPr sz="1300"/>
            </a:lvl2pPr>
            <a:lvl3pPr marL="1017727" indent="0">
              <a:buNone/>
              <a:defRPr sz="1100"/>
            </a:lvl3pPr>
            <a:lvl4pPr marL="1526591" indent="0">
              <a:buNone/>
              <a:defRPr sz="1000"/>
            </a:lvl4pPr>
            <a:lvl5pPr marL="2035454" indent="0">
              <a:buNone/>
              <a:defRPr sz="1000"/>
            </a:lvl5pPr>
            <a:lvl6pPr marL="2544318" indent="0">
              <a:buNone/>
              <a:defRPr sz="1000"/>
            </a:lvl6pPr>
            <a:lvl7pPr marL="3053182" indent="0">
              <a:buNone/>
              <a:defRPr sz="1000"/>
            </a:lvl7pPr>
            <a:lvl8pPr marL="3562045" indent="0">
              <a:buNone/>
              <a:defRPr sz="1000"/>
            </a:lvl8pPr>
            <a:lvl9pPr marL="4070909" indent="0">
              <a:buNone/>
              <a:defRPr sz="1000"/>
            </a:lvl9pPr>
          </a:lstStyle>
          <a:p>
            <a:pPr lvl="0"/>
            <a:r>
              <a:rPr lang="es-ES"/>
              <a:t>Haga clic para modificar el estilo de texto del patrón</a:t>
            </a:r>
          </a:p>
        </p:txBody>
      </p:sp>
      <p:sp>
        <p:nvSpPr>
          <p:cNvPr id="5" name="4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6" name="5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313064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387033" y="403311"/>
            <a:ext cx="6966585" cy="1678516"/>
          </a:xfrm>
          <a:prstGeom prst="rect">
            <a:avLst/>
          </a:prstGeom>
        </p:spPr>
        <p:txBody>
          <a:bodyPr/>
          <a:lstStyle/>
          <a:p>
            <a:r>
              <a:rPr lang="es-ES"/>
              <a:t>Haga clic para modificar el estilo de título del patrón</a:t>
            </a:r>
            <a:endParaRPr lang="es-MX"/>
          </a:p>
        </p:txBody>
      </p:sp>
      <p:sp>
        <p:nvSpPr>
          <p:cNvPr id="3" name="2 Marcador de contenido"/>
          <p:cNvSpPr>
            <a:spLocks noGrp="1"/>
          </p:cNvSpPr>
          <p:nvPr>
            <p:ph idx="1"/>
          </p:nvPr>
        </p:nvSpPr>
        <p:spPr>
          <a:xfrm>
            <a:off x="387033" y="2349927"/>
            <a:ext cx="6966585" cy="6646460"/>
          </a:xfrm>
          <a:prstGeom prst="rect">
            <a:avLst/>
          </a:prstGeo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5" name="4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a:xfrm>
            <a:off x="5547467" y="9334418"/>
            <a:ext cx="1806151" cy="536193"/>
          </a:xfrm>
          <a:prstGeom prst="rect">
            <a:avLst/>
          </a:prstGeom>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190468471"/>
      </p:ext>
    </p:extLst>
  </p:cSld>
  <p:clrMapOvr>
    <a:masterClrMapping/>
  </p:clrMapOvr>
  <p:extLst>
    <p:ext uri="{DCECCB84-F9BA-43D5-87BE-67443E8EF086}">
      <p15:sldGuideLst xmlns:p15="http://schemas.microsoft.com/office/powerpoint/2012/main">
        <p15:guide id="1" orient="horz" pos="3172" userDrawn="1">
          <p15:clr>
            <a:srgbClr val="FBAE40"/>
          </p15:clr>
        </p15:guide>
        <p15:guide id="2" pos="2438"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517222" y="7049773"/>
            <a:ext cx="4644390" cy="832265"/>
          </a:xfrm>
          <a:prstGeom prst="rect">
            <a:avLst/>
          </a:prstGeom>
        </p:spPr>
        <p:txBody>
          <a:bodyPr anchor="b"/>
          <a:lstStyle>
            <a:lvl1pPr algn="l">
              <a:defRPr sz="22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517222" y="899871"/>
            <a:ext cx="4644390" cy="6042660"/>
          </a:xfrm>
          <a:prstGeom prst="rect">
            <a:avLst/>
          </a:prstGeom>
        </p:spPr>
        <p:txBody>
          <a:bodyPr/>
          <a:lstStyle>
            <a:lvl1pPr marL="0" indent="0">
              <a:buNone/>
              <a:defRPr sz="3600"/>
            </a:lvl1pPr>
            <a:lvl2pPr marL="508864" indent="0">
              <a:buNone/>
              <a:defRPr sz="3100"/>
            </a:lvl2pPr>
            <a:lvl3pPr marL="1017727" indent="0">
              <a:buNone/>
              <a:defRPr sz="2700"/>
            </a:lvl3pPr>
            <a:lvl4pPr marL="1526591" indent="0">
              <a:buNone/>
              <a:defRPr sz="2200"/>
            </a:lvl4pPr>
            <a:lvl5pPr marL="2035454" indent="0">
              <a:buNone/>
              <a:defRPr sz="2200"/>
            </a:lvl5pPr>
            <a:lvl6pPr marL="2544318" indent="0">
              <a:buNone/>
              <a:defRPr sz="2200"/>
            </a:lvl6pPr>
            <a:lvl7pPr marL="3053182" indent="0">
              <a:buNone/>
              <a:defRPr sz="2200"/>
            </a:lvl7pPr>
            <a:lvl8pPr marL="3562045" indent="0">
              <a:buNone/>
              <a:defRPr sz="2200"/>
            </a:lvl8pPr>
            <a:lvl9pPr marL="4070909" indent="0">
              <a:buNone/>
              <a:defRPr sz="2200"/>
            </a:lvl9pPr>
          </a:lstStyle>
          <a:p>
            <a:endParaRPr lang="es-MX"/>
          </a:p>
        </p:txBody>
      </p:sp>
      <p:sp>
        <p:nvSpPr>
          <p:cNvPr id="4" name="3 Marcador de texto"/>
          <p:cNvSpPr>
            <a:spLocks noGrp="1"/>
          </p:cNvSpPr>
          <p:nvPr>
            <p:ph type="body" sz="half" idx="2"/>
          </p:nvPr>
        </p:nvSpPr>
        <p:spPr>
          <a:xfrm>
            <a:off x="1517222" y="7882038"/>
            <a:ext cx="4644390" cy="1181955"/>
          </a:xfrm>
          <a:prstGeom prst="rect">
            <a:avLst/>
          </a:prstGeom>
        </p:spPr>
        <p:txBody>
          <a:bodyPr/>
          <a:lstStyle>
            <a:lvl1pPr marL="0" indent="0">
              <a:buNone/>
              <a:defRPr sz="1600"/>
            </a:lvl1pPr>
            <a:lvl2pPr marL="508864" indent="0">
              <a:buNone/>
              <a:defRPr sz="1300"/>
            </a:lvl2pPr>
            <a:lvl3pPr marL="1017727" indent="0">
              <a:buNone/>
              <a:defRPr sz="1100"/>
            </a:lvl3pPr>
            <a:lvl4pPr marL="1526591" indent="0">
              <a:buNone/>
              <a:defRPr sz="1000"/>
            </a:lvl4pPr>
            <a:lvl5pPr marL="2035454" indent="0">
              <a:buNone/>
              <a:defRPr sz="1000"/>
            </a:lvl5pPr>
            <a:lvl6pPr marL="2544318" indent="0">
              <a:buNone/>
              <a:defRPr sz="1000"/>
            </a:lvl6pPr>
            <a:lvl7pPr marL="3053182" indent="0">
              <a:buNone/>
              <a:defRPr sz="1000"/>
            </a:lvl7pPr>
            <a:lvl8pPr marL="3562045" indent="0">
              <a:buNone/>
              <a:defRPr sz="1000"/>
            </a:lvl8pPr>
            <a:lvl9pPr marL="4070909" indent="0">
              <a:buNone/>
              <a:defRPr sz="1000"/>
            </a:lvl9pPr>
          </a:lstStyle>
          <a:p>
            <a:pPr lvl="0"/>
            <a:r>
              <a:rPr lang="es-ES"/>
              <a:t>Haga clic para modificar el estilo de texto del patrón</a:t>
            </a:r>
          </a:p>
        </p:txBody>
      </p:sp>
      <p:sp>
        <p:nvSpPr>
          <p:cNvPr id="5" name="4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6" name="5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474105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387033" y="403311"/>
            <a:ext cx="6966585" cy="1678516"/>
          </a:xfrm>
          <a:prstGeom prst="rect">
            <a:avLst/>
          </a:prstGeom>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387033" y="2349927"/>
            <a:ext cx="6966585" cy="6646460"/>
          </a:xfrm>
          <a:prstGeom prst="rect">
            <a:avLst/>
          </a:prstGeo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5" name="4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2969552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5611971" y="403311"/>
            <a:ext cx="1741647" cy="8593073"/>
          </a:xfrm>
          <a:prstGeom prst="rect">
            <a:avLst/>
          </a:prstGeo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387034" y="403311"/>
            <a:ext cx="5095928" cy="8593073"/>
          </a:xfrm>
          <a:prstGeom prst="rect">
            <a:avLst/>
          </a:prstGeo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5" name="4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35693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611459" y="6471617"/>
            <a:ext cx="6579553" cy="2000232"/>
          </a:xfrm>
          <a:prstGeom prst="rect">
            <a:avLst/>
          </a:prstGeom>
        </p:spPr>
        <p:txBody>
          <a:bodyPr anchor="t"/>
          <a:lstStyle>
            <a:lvl1pPr algn="l">
              <a:defRPr sz="45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611459" y="4268565"/>
            <a:ext cx="6579553" cy="2203053"/>
          </a:xfrm>
          <a:prstGeom prst="rect">
            <a:avLst/>
          </a:prstGeom>
        </p:spPr>
        <p:txBody>
          <a:bodyPr anchor="b"/>
          <a:lstStyle>
            <a:lvl1pPr marL="0" indent="0">
              <a:buNone/>
              <a:defRPr sz="2200">
                <a:solidFill>
                  <a:schemeClr val="tx1">
                    <a:tint val="75000"/>
                  </a:schemeClr>
                </a:solidFill>
              </a:defRPr>
            </a:lvl1pPr>
            <a:lvl2pPr marL="508864" indent="0">
              <a:buNone/>
              <a:defRPr sz="2000">
                <a:solidFill>
                  <a:schemeClr val="tx1">
                    <a:tint val="75000"/>
                  </a:schemeClr>
                </a:solidFill>
              </a:defRPr>
            </a:lvl2pPr>
            <a:lvl3pPr marL="1017727" indent="0">
              <a:buNone/>
              <a:defRPr sz="1800">
                <a:solidFill>
                  <a:schemeClr val="tx1">
                    <a:tint val="75000"/>
                  </a:schemeClr>
                </a:solidFill>
              </a:defRPr>
            </a:lvl3pPr>
            <a:lvl4pPr marL="1526591" indent="0">
              <a:buNone/>
              <a:defRPr sz="1600">
                <a:solidFill>
                  <a:schemeClr val="tx1">
                    <a:tint val="75000"/>
                  </a:schemeClr>
                </a:solidFill>
              </a:defRPr>
            </a:lvl4pPr>
            <a:lvl5pPr marL="2035454" indent="0">
              <a:buNone/>
              <a:defRPr sz="1600">
                <a:solidFill>
                  <a:schemeClr val="tx1">
                    <a:tint val="75000"/>
                  </a:schemeClr>
                </a:solidFill>
              </a:defRPr>
            </a:lvl5pPr>
            <a:lvl6pPr marL="2544318" indent="0">
              <a:buNone/>
              <a:defRPr sz="1600">
                <a:solidFill>
                  <a:schemeClr val="tx1">
                    <a:tint val="75000"/>
                  </a:schemeClr>
                </a:solidFill>
              </a:defRPr>
            </a:lvl6pPr>
            <a:lvl7pPr marL="3053182" indent="0">
              <a:buNone/>
              <a:defRPr sz="1600">
                <a:solidFill>
                  <a:schemeClr val="tx1">
                    <a:tint val="75000"/>
                  </a:schemeClr>
                </a:solidFill>
              </a:defRPr>
            </a:lvl7pPr>
            <a:lvl8pPr marL="3562045" indent="0">
              <a:buNone/>
              <a:defRPr sz="1600">
                <a:solidFill>
                  <a:schemeClr val="tx1">
                    <a:tint val="75000"/>
                  </a:schemeClr>
                </a:solidFill>
              </a:defRPr>
            </a:lvl8pPr>
            <a:lvl9pPr marL="4070909" indent="0">
              <a:buNone/>
              <a:defRPr sz="16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5" name="4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a:xfrm>
            <a:off x="5547467" y="9334418"/>
            <a:ext cx="1806151" cy="536193"/>
          </a:xfrm>
          <a:prstGeom prst="rect">
            <a:avLst/>
          </a:prstGeom>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998668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387033" y="403311"/>
            <a:ext cx="6966585" cy="1678516"/>
          </a:xfrm>
          <a:prstGeom prst="rect">
            <a:avLst/>
          </a:prstGeom>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387035" y="2349927"/>
            <a:ext cx="3418787" cy="6646460"/>
          </a:xfrm>
          <a:prstGeom prst="rect">
            <a:avLst/>
          </a:prstGeo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3934833" y="2349927"/>
            <a:ext cx="3418787" cy="6646460"/>
          </a:xfrm>
          <a:prstGeom prst="rect">
            <a:avLst/>
          </a:prstGeo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6" name="5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a:xfrm>
            <a:off x="5547467" y="9334418"/>
            <a:ext cx="1806151" cy="536193"/>
          </a:xfrm>
          <a:prstGeom prst="rect">
            <a:avLst/>
          </a:prstGeom>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864114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87033" y="403311"/>
            <a:ext cx="6966585" cy="1678516"/>
          </a:xfrm>
          <a:prstGeom prst="rect">
            <a:avLst/>
          </a:prstGeom>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387033" y="2254342"/>
            <a:ext cx="3420131" cy="939503"/>
          </a:xfrm>
          <a:prstGeom prst="rect">
            <a:avLst/>
          </a:prstGeom>
        </p:spPr>
        <p:txBody>
          <a:bodyPr anchor="b"/>
          <a:lstStyle>
            <a:lvl1pPr marL="0" indent="0">
              <a:buNone/>
              <a:defRPr sz="2700" b="1"/>
            </a:lvl1pPr>
            <a:lvl2pPr marL="508864" indent="0">
              <a:buNone/>
              <a:defRPr sz="2200" b="1"/>
            </a:lvl2pPr>
            <a:lvl3pPr marL="1017727" indent="0">
              <a:buNone/>
              <a:defRPr sz="2000" b="1"/>
            </a:lvl3pPr>
            <a:lvl4pPr marL="1526591" indent="0">
              <a:buNone/>
              <a:defRPr sz="1800" b="1"/>
            </a:lvl4pPr>
            <a:lvl5pPr marL="2035454" indent="0">
              <a:buNone/>
              <a:defRPr sz="1800" b="1"/>
            </a:lvl5pPr>
            <a:lvl6pPr marL="2544318" indent="0">
              <a:buNone/>
              <a:defRPr sz="1800" b="1"/>
            </a:lvl6pPr>
            <a:lvl7pPr marL="3053182" indent="0">
              <a:buNone/>
              <a:defRPr sz="1800" b="1"/>
            </a:lvl7pPr>
            <a:lvl8pPr marL="3562045" indent="0">
              <a:buNone/>
              <a:defRPr sz="1800" b="1"/>
            </a:lvl8pPr>
            <a:lvl9pPr marL="4070909" indent="0">
              <a:buNone/>
              <a:defRPr sz="1800" b="1"/>
            </a:lvl9pPr>
          </a:lstStyle>
          <a:p>
            <a:pPr lvl="0"/>
            <a:r>
              <a:rPr lang="es-ES"/>
              <a:t>Haga clic para modificar el estilo de texto del patrón</a:t>
            </a:r>
          </a:p>
        </p:txBody>
      </p:sp>
      <p:sp>
        <p:nvSpPr>
          <p:cNvPr id="4" name="3 Marcador de contenido"/>
          <p:cNvSpPr>
            <a:spLocks noGrp="1"/>
          </p:cNvSpPr>
          <p:nvPr>
            <p:ph sz="half" idx="2"/>
          </p:nvPr>
        </p:nvSpPr>
        <p:spPr>
          <a:xfrm>
            <a:off x="387033" y="3193848"/>
            <a:ext cx="3420131" cy="5802539"/>
          </a:xfrm>
          <a:prstGeom prst="rect">
            <a:avLst/>
          </a:prstGeo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3932143" y="2254342"/>
            <a:ext cx="3421475" cy="939503"/>
          </a:xfrm>
          <a:prstGeom prst="rect">
            <a:avLst/>
          </a:prstGeom>
        </p:spPr>
        <p:txBody>
          <a:bodyPr anchor="b"/>
          <a:lstStyle>
            <a:lvl1pPr marL="0" indent="0">
              <a:buNone/>
              <a:defRPr sz="2700" b="1"/>
            </a:lvl1pPr>
            <a:lvl2pPr marL="508864" indent="0">
              <a:buNone/>
              <a:defRPr sz="2200" b="1"/>
            </a:lvl2pPr>
            <a:lvl3pPr marL="1017727" indent="0">
              <a:buNone/>
              <a:defRPr sz="2000" b="1"/>
            </a:lvl3pPr>
            <a:lvl4pPr marL="1526591" indent="0">
              <a:buNone/>
              <a:defRPr sz="1800" b="1"/>
            </a:lvl4pPr>
            <a:lvl5pPr marL="2035454" indent="0">
              <a:buNone/>
              <a:defRPr sz="1800" b="1"/>
            </a:lvl5pPr>
            <a:lvl6pPr marL="2544318" indent="0">
              <a:buNone/>
              <a:defRPr sz="1800" b="1"/>
            </a:lvl6pPr>
            <a:lvl7pPr marL="3053182" indent="0">
              <a:buNone/>
              <a:defRPr sz="1800" b="1"/>
            </a:lvl7pPr>
            <a:lvl8pPr marL="3562045" indent="0">
              <a:buNone/>
              <a:defRPr sz="1800" b="1"/>
            </a:lvl8pPr>
            <a:lvl9pPr marL="4070909" indent="0">
              <a:buNone/>
              <a:defRPr sz="1800" b="1"/>
            </a:lvl9pPr>
          </a:lstStyle>
          <a:p>
            <a:pPr lvl="0"/>
            <a:r>
              <a:rPr lang="es-ES"/>
              <a:t>Haga clic para modificar el estilo de texto del patrón</a:t>
            </a:r>
          </a:p>
        </p:txBody>
      </p:sp>
      <p:sp>
        <p:nvSpPr>
          <p:cNvPr id="6" name="5 Marcador de contenido"/>
          <p:cNvSpPr>
            <a:spLocks noGrp="1"/>
          </p:cNvSpPr>
          <p:nvPr>
            <p:ph sz="quarter" idx="4"/>
          </p:nvPr>
        </p:nvSpPr>
        <p:spPr>
          <a:xfrm>
            <a:off x="3932143" y="3193848"/>
            <a:ext cx="3421475" cy="5802539"/>
          </a:xfrm>
          <a:prstGeom prst="rect">
            <a:avLst/>
          </a:prstGeo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8" name="7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a:xfrm>
            <a:off x="5547467" y="9334418"/>
            <a:ext cx="1806151" cy="536193"/>
          </a:xfrm>
          <a:prstGeom prst="rect">
            <a:avLst/>
          </a:prstGeom>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83058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ólo el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4739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3" name="5 Marcador de número de diapositiva"/>
          <p:cNvSpPr>
            <a:spLocks noGrp="1"/>
          </p:cNvSpPr>
          <p:nvPr>
            <p:ph type="sldNum" sz="quarter" idx="4"/>
          </p:nvPr>
        </p:nvSpPr>
        <p:spPr>
          <a:xfrm>
            <a:off x="5761327" y="9334418"/>
            <a:ext cx="1806151" cy="536193"/>
          </a:xfrm>
          <a:prstGeom prst="rect">
            <a:avLst/>
          </a:prstGeom>
        </p:spPr>
        <p:txBody>
          <a:bodyPr vert="horz" lIns="101773" tIns="50886" rIns="101773" bIns="50886" rtlCol="0" anchor="ctr"/>
          <a:lstStyle>
            <a:lvl1pPr algn="r">
              <a:defRPr sz="1400" b="1">
                <a:solidFill>
                  <a:srgbClr val="778692"/>
                </a:solidFill>
                <a:latin typeface="Duplicate Slab Light" pitchFamily="50" charset="0"/>
              </a:defRPr>
            </a:lvl1pPr>
          </a:lstStyle>
          <a:p>
            <a:fld id="{84685005-2CAE-48A2-B7DE-326235B90F03}" type="slidenum">
              <a:rPr lang="es-MX" smtClean="0"/>
              <a:pPr/>
              <a:t>‹Nº›</a:t>
            </a:fld>
            <a:endParaRPr lang="es-MX" dirty="0"/>
          </a:p>
        </p:txBody>
      </p:sp>
    </p:spTree>
    <p:extLst>
      <p:ext uri="{BB962C8B-B14F-4D97-AF65-F5344CB8AC3E}">
        <p14:creationId xmlns:p14="http://schemas.microsoft.com/office/powerpoint/2010/main" val="377131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387035" y="400979"/>
            <a:ext cx="2546621" cy="1706492"/>
          </a:xfrm>
          <a:prstGeom prst="rect">
            <a:avLst/>
          </a:prstGeom>
        </p:spPr>
        <p:txBody>
          <a:bodyPr anchor="b"/>
          <a:lstStyle>
            <a:lvl1pPr algn="l">
              <a:defRPr sz="2200" b="1"/>
            </a:lvl1pPr>
          </a:lstStyle>
          <a:p>
            <a:r>
              <a:rPr lang="es-ES"/>
              <a:t>Haga clic para modificar el estilo de título del patrón</a:t>
            </a:r>
            <a:endParaRPr lang="es-MX"/>
          </a:p>
        </p:txBody>
      </p:sp>
      <p:sp>
        <p:nvSpPr>
          <p:cNvPr id="3" name="2 Marcador de contenido"/>
          <p:cNvSpPr>
            <a:spLocks noGrp="1"/>
          </p:cNvSpPr>
          <p:nvPr>
            <p:ph idx="1"/>
          </p:nvPr>
        </p:nvSpPr>
        <p:spPr>
          <a:xfrm>
            <a:off x="3026381" y="400980"/>
            <a:ext cx="4327239" cy="8595404"/>
          </a:xfrm>
          <a:prstGeom prst="rect">
            <a:avLst/>
          </a:prstGeo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387035" y="2107471"/>
            <a:ext cx="2546621" cy="6888913"/>
          </a:xfrm>
          <a:prstGeom prst="rect">
            <a:avLst/>
          </a:prstGeom>
        </p:spPr>
        <p:txBody>
          <a:bodyPr/>
          <a:lstStyle>
            <a:lvl1pPr marL="0" indent="0">
              <a:buNone/>
              <a:defRPr sz="1600"/>
            </a:lvl1pPr>
            <a:lvl2pPr marL="508864" indent="0">
              <a:buNone/>
              <a:defRPr sz="1300"/>
            </a:lvl2pPr>
            <a:lvl3pPr marL="1017727" indent="0">
              <a:buNone/>
              <a:defRPr sz="1100"/>
            </a:lvl3pPr>
            <a:lvl4pPr marL="1526591" indent="0">
              <a:buNone/>
              <a:defRPr sz="1000"/>
            </a:lvl4pPr>
            <a:lvl5pPr marL="2035454" indent="0">
              <a:buNone/>
              <a:defRPr sz="1000"/>
            </a:lvl5pPr>
            <a:lvl6pPr marL="2544318" indent="0">
              <a:buNone/>
              <a:defRPr sz="1000"/>
            </a:lvl6pPr>
            <a:lvl7pPr marL="3053182" indent="0">
              <a:buNone/>
              <a:defRPr sz="1000"/>
            </a:lvl7pPr>
            <a:lvl8pPr marL="3562045" indent="0">
              <a:buNone/>
              <a:defRPr sz="1000"/>
            </a:lvl8pPr>
            <a:lvl9pPr marL="4070909" indent="0">
              <a:buNone/>
              <a:defRPr sz="1000"/>
            </a:lvl9pPr>
          </a:lstStyle>
          <a:p>
            <a:pPr lvl="0"/>
            <a:r>
              <a:rPr lang="es-ES"/>
              <a:t>Haga clic para modificar el estilo de texto del patrón</a:t>
            </a:r>
          </a:p>
        </p:txBody>
      </p:sp>
      <p:sp>
        <p:nvSpPr>
          <p:cNvPr id="5" name="4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6" name="5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a:xfrm>
            <a:off x="5547467" y="9334418"/>
            <a:ext cx="1806151" cy="536193"/>
          </a:xfrm>
          <a:prstGeom prst="rect">
            <a:avLst/>
          </a:prstGeom>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74481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517222" y="7049773"/>
            <a:ext cx="4644390" cy="832265"/>
          </a:xfrm>
          <a:prstGeom prst="rect">
            <a:avLst/>
          </a:prstGeom>
        </p:spPr>
        <p:txBody>
          <a:bodyPr anchor="b"/>
          <a:lstStyle>
            <a:lvl1pPr algn="l">
              <a:defRPr sz="22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517222" y="899871"/>
            <a:ext cx="4644390" cy="6042660"/>
          </a:xfrm>
          <a:prstGeom prst="rect">
            <a:avLst/>
          </a:prstGeom>
        </p:spPr>
        <p:txBody>
          <a:bodyPr/>
          <a:lstStyle>
            <a:lvl1pPr marL="0" indent="0">
              <a:buNone/>
              <a:defRPr sz="3600"/>
            </a:lvl1pPr>
            <a:lvl2pPr marL="508864" indent="0">
              <a:buNone/>
              <a:defRPr sz="3100"/>
            </a:lvl2pPr>
            <a:lvl3pPr marL="1017727" indent="0">
              <a:buNone/>
              <a:defRPr sz="2700"/>
            </a:lvl3pPr>
            <a:lvl4pPr marL="1526591" indent="0">
              <a:buNone/>
              <a:defRPr sz="2200"/>
            </a:lvl4pPr>
            <a:lvl5pPr marL="2035454" indent="0">
              <a:buNone/>
              <a:defRPr sz="2200"/>
            </a:lvl5pPr>
            <a:lvl6pPr marL="2544318" indent="0">
              <a:buNone/>
              <a:defRPr sz="2200"/>
            </a:lvl6pPr>
            <a:lvl7pPr marL="3053182" indent="0">
              <a:buNone/>
              <a:defRPr sz="2200"/>
            </a:lvl7pPr>
            <a:lvl8pPr marL="3562045" indent="0">
              <a:buNone/>
              <a:defRPr sz="2200"/>
            </a:lvl8pPr>
            <a:lvl9pPr marL="4070909" indent="0">
              <a:buNone/>
              <a:defRPr sz="2200"/>
            </a:lvl9pPr>
          </a:lstStyle>
          <a:p>
            <a:endParaRPr lang="es-MX"/>
          </a:p>
        </p:txBody>
      </p:sp>
      <p:sp>
        <p:nvSpPr>
          <p:cNvPr id="4" name="3 Marcador de texto"/>
          <p:cNvSpPr>
            <a:spLocks noGrp="1"/>
          </p:cNvSpPr>
          <p:nvPr>
            <p:ph type="body" sz="half" idx="2"/>
          </p:nvPr>
        </p:nvSpPr>
        <p:spPr>
          <a:xfrm>
            <a:off x="1517222" y="7882038"/>
            <a:ext cx="4644390" cy="1181955"/>
          </a:xfrm>
          <a:prstGeom prst="rect">
            <a:avLst/>
          </a:prstGeom>
        </p:spPr>
        <p:txBody>
          <a:bodyPr/>
          <a:lstStyle>
            <a:lvl1pPr marL="0" indent="0">
              <a:buNone/>
              <a:defRPr sz="1600"/>
            </a:lvl1pPr>
            <a:lvl2pPr marL="508864" indent="0">
              <a:buNone/>
              <a:defRPr sz="1300"/>
            </a:lvl2pPr>
            <a:lvl3pPr marL="1017727" indent="0">
              <a:buNone/>
              <a:defRPr sz="1100"/>
            </a:lvl3pPr>
            <a:lvl4pPr marL="1526591" indent="0">
              <a:buNone/>
              <a:defRPr sz="1000"/>
            </a:lvl4pPr>
            <a:lvl5pPr marL="2035454" indent="0">
              <a:buNone/>
              <a:defRPr sz="1000"/>
            </a:lvl5pPr>
            <a:lvl6pPr marL="2544318" indent="0">
              <a:buNone/>
              <a:defRPr sz="1000"/>
            </a:lvl6pPr>
            <a:lvl7pPr marL="3053182" indent="0">
              <a:buNone/>
              <a:defRPr sz="1000"/>
            </a:lvl7pPr>
            <a:lvl8pPr marL="3562045" indent="0">
              <a:buNone/>
              <a:defRPr sz="1000"/>
            </a:lvl8pPr>
            <a:lvl9pPr marL="4070909" indent="0">
              <a:buNone/>
              <a:defRPr sz="1000"/>
            </a:lvl9pPr>
          </a:lstStyle>
          <a:p>
            <a:pPr lvl="0"/>
            <a:r>
              <a:rPr lang="es-ES"/>
              <a:t>Haga clic para modificar el estilo de texto del patrón</a:t>
            </a:r>
          </a:p>
        </p:txBody>
      </p:sp>
      <p:sp>
        <p:nvSpPr>
          <p:cNvPr id="5" name="4 Marcador de fecha"/>
          <p:cNvSpPr>
            <a:spLocks noGrp="1"/>
          </p:cNvSpPr>
          <p:nvPr>
            <p:ph type="dt" sz="half" idx="10"/>
          </p:nvPr>
        </p:nvSpPr>
        <p:spPr>
          <a:xfrm>
            <a:off x="387035" y="9334418"/>
            <a:ext cx="1806151" cy="536193"/>
          </a:xfrm>
          <a:prstGeom prst="rect">
            <a:avLst/>
          </a:prstGeom>
        </p:spPr>
        <p:txBody>
          <a:bodyPr/>
          <a:lstStyle/>
          <a:p>
            <a:r>
              <a:rPr lang="es-MX">
                <a:solidFill>
                  <a:prstClr val="black">
                    <a:tint val="75000"/>
                  </a:prstClr>
                </a:solidFill>
              </a:rPr>
              <a:t>01/04/2019</a:t>
            </a:r>
          </a:p>
        </p:txBody>
      </p:sp>
      <p:sp>
        <p:nvSpPr>
          <p:cNvPr id="6" name="5 Marcador de pie de página"/>
          <p:cNvSpPr>
            <a:spLocks noGrp="1"/>
          </p:cNvSpPr>
          <p:nvPr>
            <p:ph type="ftr" sz="quarter" idx="11"/>
          </p:nvPr>
        </p:nvSpPr>
        <p:spPr>
          <a:xfrm>
            <a:off x="2644722" y="9334418"/>
            <a:ext cx="2451206" cy="536193"/>
          </a:xfrm>
          <a:prstGeom prst="rect">
            <a:avLst/>
          </a:prstGeom>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a:xfrm>
            <a:off x="5547467" y="9334418"/>
            <a:ext cx="1806151" cy="536193"/>
          </a:xfrm>
          <a:prstGeom prst="rect">
            <a:avLst/>
          </a:prstGeom>
        </p:spPr>
        <p:txBody>
          <a:bodyPr/>
          <a:lstStyle/>
          <a:p>
            <a:fld id="{554D76C0-FBEA-4781-89DA-FE2ED09585CB}"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27409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5.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angle 5">
            <a:extLst>
              <a:ext uri="{FF2B5EF4-FFF2-40B4-BE49-F238E27FC236}">
                <a16:creationId xmlns:a16="http://schemas.microsoft.com/office/drawing/2014/main" id="{E2782035-DC73-E461-D453-659365A1E3F7}"/>
              </a:ext>
            </a:extLst>
          </p:cNvPr>
          <p:cNvSpPr>
            <a:spLocks noChangeArrowheads="1"/>
          </p:cNvSpPr>
          <p:nvPr userDrawn="1"/>
        </p:nvSpPr>
        <p:spPr bwMode="auto">
          <a:xfrm>
            <a:off x="0" y="0"/>
            <a:ext cx="7740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_tradnl"/>
          </a:p>
        </p:txBody>
      </p:sp>
      <p:pic>
        <p:nvPicPr>
          <p:cNvPr id="1028" name="Imagen 2138994629">
            <a:extLst>
              <a:ext uri="{FF2B5EF4-FFF2-40B4-BE49-F238E27FC236}">
                <a16:creationId xmlns:a16="http://schemas.microsoft.com/office/drawing/2014/main" id="{6E678F74-F35E-F197-56F8-7B26BA9565F5}"/>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5806956" y="228600"/>
            <a:ext cx="1496862" cy="457200"/>
          </a:xfrm>
          <a:prstGeom prst="rect">
            <a:avLst/>
          </a:prstGeom>
          <a:noFill/>
          <a:extLst>
            <a:ext uri="{909E8E84-426E-40DD-AFC4-6F175D3DCCD1}">
              <a14:hiddenFill xmlns:a14="http://schemas.microsoft.com/office/drawing/2010/main">
                <a:solidFill>
                  <a:srgbClr val="FFFFFF"/>
                </a:solidFill>
              </a14:hiddenFill>
            </a:ext>
          </a:extLst>
        </p:spPr>
      </p:pic>
      <p:sp>
        <p:nvSpPr>
          <p:cNvPr id="6" name="CuadroTexto 5">
            <a:extLst>
              <a:ext uri="{FF2B5EF4-FFF2-40B4-BE49-F238E27FC236}">
                <a16:creationId xmlns:a16="http://schemas.microsoft.com/office/drawing/2014/main" id="{BCD8821C-A06B-545F-F281-8BB58C05A726}"/>
              </a:ext>
            </a:extLst>
          </p:cNvPr>
          <p:cNvSpPr txBox="1"/>
          <p:nvPr userDrawn="1"/>
        </p:nvSpPr>
        <p:spPr>
          <a:xfrm>
            <a:off x="179915" y="180201"/>
            <a:ext cx="5040560" cy="553998"/>
          </a:xfrm>
          <a:prstGeom prst="rect">
            <a:avLst/>
          </a:prstGeom>
          <a:noFill/>
        </p:spPr>
        <p:txBody>
          <a:bodyPr wrap="square" rtlCol="0">
            <a:spAutoFit/>
          </a:bodyPr>
          <a:lstStyle/>
          <a:p>
            <a:pPr marL="0" marR="0" lvl="0" indent="0" algn="l" defTabSz="1017727" rtl="0" eaLnBrk="1" fontAlgn="auto" latinLnBrk="0" hangingPunct="1">
              <a:lnSpc>
                <a:spcPct val="100000"/>
              </a:lnSpc>
              <a:spcBef>
                <a:spcPts val="0"/>
              </a:spcBef>
              <a:spcAft>
                <a:spcPts val="0"/>
              </a:spcAft>
              <a:buClrTx/>
              <a:buSzTx/>
              <a:buFontTx/>
              <a:buNone/>
              <a:tabLst/>
              <a:defRPr/>
            </a:pPr>
            <a:r>
              <a:rPr kumimoji="0" lang="es-MX" altLang="es-MX" sz="3000" b="0" i="0" u="none" strike="noStrike" cap="none" normalizeH="0" baseline="0" dirty="0">
                <a:ln>
                  <a:noFill/>
                </a:ln>
                <a:solidFill>
                  <a:srgbClr val="333E48"/>
                </a:solidFill>
                <a:effectLst/>
                <a:latin typeface="Duplicate Slab Bold" pitchFamily="2" charset="77"/>
                <a:ea typeface="Calibri" panose="020F0502020204030204" pitchFamily="34" charset="0"/>
                <a:cs typeface="Cordia New" panose="020B0304020202020204" pitchFamily="34" charset="-34"/>
              </a:rPr>
              <a:t>Clima de apertura</a:t>
            </a:r>
            <a:endParaRPr kumimoji="0" lang="es-MX" altLang="es-MX" sz="3000" b="0" i="0" u="none" strike="noStrike" cap="none" normalizeH="0" baseline="0" dirty="0">
              <a:ln>
                <a:noFill/>
              </a:ln>
              <a:solidFill>
                <a:schemeClr val="tx1"/>
              </a:solidFill>
              <a:effectLst/>
              <a:latin typeface="Arial" panose="020B0604020202020204" pitchFamily="34" charset="0"/>
            </a:endParaRPr>
          </a:p>
        </p:txBody>
      </p:sp>
      <p:pic>
        <p:nvPicPr>
          <p:cNvPr id="7" name="Imagen 6">
            <a:extLst>
              <a:ext uri="{FF2B5EF4-FFF2-40B4-BE49-F238E27FC236}">
                <a16:creationId xmlns:a16="http://schemas.microsoft.com/office/drawing/2014/main" id="{B6EBF397-F284-B133-7AE8-A795F33520DE}"/>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5895550" y="9221015"/>
            <a:ext cx="1834585" cy="871076"/>
          </a:xfrm>
          <a:prstGeom prst="rect">
            <a:avLst/>
          </a:prstGeom>
        </p:spPr>
      </p:pic>
    </p:spTree>
    <p:extLst>
      <p:ext uri="{BB962C8B-B14F-4D97-AF65-F5344CB8AC3E}">
        <p14:creationId xmlns:p14="http://schemas.microsoft.com/office/powerpoint/2010/main" val="254048721"/>
      </p:ext>
    </p:extLst>
  </p:cSld>
  <p:clrMap bg1="lt1" tx1="dk1" bg2="lt2" tx2="dk2" accent1="accent1" accent2="accent2" accent3="accent3" accent4="accent4" accent5="accent5" accent6="accent6" hlink="hlink" folHlink="folHlink"/>
  <p:sldLayoutIdLst>
    <p:sldLayoutId id="2147483965" r:id="rId1"/>
    <p:sldLayoutId id="2147483966" r:id="rId2"/>
    <p:sldLayoutId id="2147483967" r:id="rId3"/>
    <p:sldLayoutId id="2147483968" r:id="rId4"/>
    <p:sldLayoutId id="2147483969" r:id="rId5"/>
    <p:sldLayoutId id="2147483970" r:id="rId6"/>
    <p:sldLayoutId id="2147483971" r:id="rId7"/>
    <p:sldLayoutId id="2147483972" r:id="rId8"/>
    <p:sldLayoutId id="2147483973" r:id="rId9"/>
    <p:sldLayoutId id="2147483974" r:id="rId10"/>
    <p:sldLayoutId id="2147483975" r:id="rId11"/>
  </p:sldLayoutIdLst>
  <p:hf hdr="0" ftr="0" dt="0"/>
  <p:txStyles>
    <p:titleStyle>
      <a:lvl1pPr algn="ctr" defTabSz="1017727" rtl="0" eaLnBrk="1" latinLnBrk="0" hangingPunct="1">
        <a:spcBef>
          <a:spcPct val="0"/>
        </a:spcBef>
        <a:buNone/>
        <a:defRPr sz="4900" kern="1200">
          <a:solidFill>
            <a:schemeClr val="tx1"/>
          </a:solidFill>
          <a:latin typeface="+mj-lt"/>
          <a:ea typeface="+mj-ea"/>
          <a:cs typeface="+mj-cs"/>
        </a:defRPr>
      </a:lvl1pPr>
    </p:titleStyle>
    <p:bodyStyle>
      <a:lvl1pPr marL="381648" indent="-381648" algn="l" defTabSz="1017727"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6903" indent="-318040" algn="l" defTabSz="1017727"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2159" indent="-254432" algn="l" defTabSz="1017727"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1023" indent="-254432" algn="l" defTabSz="1017727"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89886" indent="-254432" algn="l" defTabSz="1017727"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798750" indent="-254432" algn="l" defTabSz="1017727"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7613" indent="-254432" algn="l" defTabSz="1017727"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6477" indent="-254432" algn="l" defTabSz="1017727"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5341" indent="-254432" algn="l" defTabSz="1017727"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s-MX"/>
      </a:defPPr>
      <a:lvl1pPr marL="0" algn="l" defTabSz="1017727" rtl="0" eaLnBrk="1" latinLnBrk="0" hangingPunct="1">
        <a:defRPr sz="2000" kern="1200">
          <a:solidFill>
            <a:schemeClr val="tx1"/>
          </a:solidFill>
          <a:latin typeface="+mn-lt"/>
          <a:ea typeface="+mn-ea"/>
          <a:cs typeface="+mn-cs"/>
        </a:defRPr>
      </a:lvl1pPr>
      <a:lvl2pPr marL="508864" algn="l" defTabSz="1017727" rtl="0" eaLnBrk="1" latinLnBrk="0" hangingPunct="1">
        <a:defRPr sz="2000" kern="1200">
          <a:solidFill>
            <a:schemeClr val="tx1"/>
          </a:solidFill>
          <a:latin typeface="+mn-lt"/>
          <a:ea typeface="+mn-ea"/>
          <a:cs typeface="+mn-cs"/>
        </a:defRPr>
      </a:lvl2pPr>
      <a:lvl3pPr marL="1017727" algn="l" defTabSz="1017727" rtl="0" eaLnBrk="1" latinLnBrk="0" hangingPunct="1">
        <a:defRPr sz="2000" kern="1200">
          <a:solidFill>
            <a:schemeClr val="tx1"/>
          </a:solidFill>
          <a:latin typeface="+mn-lt"/>
          <a:ea typeface="+mn-ea"/>
          <a:cs typeface="+mn-cs"/>
        </a:defRPr>
      </a:lvl3pPr>
      <a:lvl4pPr marL="1526591" algn="l" defTabSz="1017727" rtl="0" eaLnBrk="1" latinLnBrk="0" hangingPunct="1">
        <a:defRPr sz="2000" kern="1200">
          <a:solidFill>
            <a:schemeClr val="tx1"/>
          </a:solidFill>
          <a:latin typeface="+mn-lt"/>
          <a:ea typeface="+mn-ea"/>
          <a:cs typeface="+mn-cs"/>
        </a:defRPr>
      </a:lvl4pPr>
      <a:lvl5pPr marL="2035454" algn="l" defTabSz="1017727" rtl="0" eaLnBrk="1" latinLnBrk="0" hangingPunct="1">
        <a:defRPr sz="2000" kern="1200">
          <a:solidFill>
            <a:schemeClr val="tx1"/>
          </a:solidFill>
          <a:latin typeface="+mn-lt"/>
          <a:ea typeface="+mn-ea"/>
          <a:cs typeface="+mn-cs"/>
        </a:defRPr>
      </a:lvl5pPr>
      <a:lvl6pPr marL="2544318" algn="l" defTabSz="1017727" rtl="0" eaLnBrk="1" latinLnBrk="0" hangingPunct="1">
        <a:defRPr sz="2000" kern="1200">
          <a:solidFill>
            <a:schemeClr val="tx1"/>
          </a:solidFill>
          <a:latin typeface="+mn-lt"/>
          <a:ea typeface="+mn-ea"/>
          <a:cs typeface="+mn-cs"/>
        </a:defRPr>
      </a:lvl6pPr>
      <a:lvl7pPr marL="3053182" algn="l" defTabSz="1017727" rtl="0" eaLnBrk="1" latinLnBrk="0" hangingPunct="1">
        <a:defRPr sz="2000" kern="1200">
          <a:solidFill>
            <a:schemeClr val="tx1"/>
          </a:solidFill>
          <a:latin typeface="+mn-lt"/>
          <a:ea typeface="+mn-ea"/>
          <a:cs typeface="+mn-cs"/>
        </a:defRPr>
      </a:lvl7pPr>
      <a:lvl8pPr marL="3562045" algn="l" defTabSz="1017727" rtl="0" eaLnBrk="1" latinLnBrk="0" hangingPunct="1">
        <a:defRPr sz="2000" kern="1200">
          <a:solidFill>
            <a:schemeClr val="tx1"/>
          </a:solidFill>
          <a:latin typeface="+mn-lt"/>
          <a:ea typeface="+mn-ea"/>
          <a:cs typeface="+mn-cs"/>
        </a:defRPr>
      </a:lvl8pPr>
      <a:lvl9pPr marL="4070909" algn="l" defTabSz="1017727" rtl="0" eaLnBrk="1" latinLnBrk="0" hangingPunct="1">
        <a:defRPr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5 Marcador de número de diapositiva"/>
          <p:cNvSpPr>
            <a:spLocks noGrp="1"/>
          </p:cNvSpPr>
          <p:nvPr>
            <p:ph type="sldNum" sz="quarter" idx="4"/>
          </p:nvPr>
        </p:nvSpPr>
        <p:spPr>
          <a:xfrm>
            <a:off x="5761327" y="9334418"/>
            <a:ext cx="1806151" cy="536193"/>
          </a:xfrm>
          <a:prstGeom prst="rect">
            <a:avLst/>
          </a:prstGeom>
        </p:spPr>
        <p:txBody>
          <a:bodyPr vert="horz" lIns="101773" tIns="50886" rIns="101773" bIns="50886" rtlCol="0" anchor="ctr"/>
          <a:lstStyle>
            <a:lvl1pPr algn="r">
              <a:defRPr sz="1400" b="1">
                <a:solidFill>
                  <a:srgbClr val="778692"/>
                </a:solidFill>
                <a:latin typeface="Duplicate Slab Light" pitchFamily="50" charset="0"/>
              </a:defRPr>
            </a:lvl1pPr>
          </a:lstStyle>
          <a:p>
            <a:fld id="{84685005-2CAE-48A2-B7DE-326235B90F03}" type="slidenum">
              <a:rPr lang="es-MX" smtClean="0"/>
              <a:pPr/>
              <a:t>‹Nº›</a:t>
            </a:fld>
            <a:endParaRPr lang="es-MX" dirty="0"/>
          </a:p>
        </p:txBody>
      </p:sp>
      <p:pic>
        <p:nvPicPr>
          <p:cNvPr id="9" name="8 Imagen"/>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362465" y="-6351435"/>
            <a:ext cx="7756577" cy="7740650"/>
          </a:xfrm>
          <a:prstGeom prst="rect">
            <a:avLst/>
          </a:prstGeom>
        </p:spPr>
      </p:pic>
      <p:pic>
        <p:nvPicPr>
          <p:cNvPr id="10" name="0 Imagen"/>
          <p:cNvPicPr/>
          <p:nvPr userDrawn="1"/>
        </p:nvPicPr>
        <p:blipFill>
          <a:blip r:embed="rId14" cstate="print">
            <a:extLst>
              <a:ext uri="{28A0092B-C50C-407E-A947-70E740481C1C}">
                <a14:useLocalDpi xmlns:a14="http://schemas.microsoft.com/office/drawing/2010/main" val="0"/>
              </a:ext>
            </a:extLst>
          </a:blip>
          <a:stretch>
            <a:fillRect/>
          </a:stretch>
        </p:blipFill>
        <p:spPr>
          <a:xfrm>
            <a:off x="6417818" y="224252"/>
            <a:ext cx="1113077" cy="387657"/>
          </a:xfrm>
          <a:prstGeom prst="rect">
            <a:avLst/>
          </a:prstGeom>
        </p:spPr>
      </p:pic>
      <p:pic>
        <p:nvPicPr>
          <p:cNvPr id="7" name="0 Imagen"/>
          <p:cNvPicPr/>
          <p:nvPr userDrawn="1"/>
        </p:nvPicPr>
        <p:blipFill>
          <a:blip r:embed="rId15">
            <a:extLst>
              <a:ext uri="{28A0092B-C50C-407E-A947-70E740481C1C}">
                <a14:useLocalDpi xmlns:a14="http://schemas.microsoft.com/office/drawing/2010/main" val="0"/>
              </a:ext>
            </a:extLst>
          </a:blip>
          <a:stretch>
            <a:fillRect/>
          </a:stretch>
        </p:blipFill>
        <p:spPr>
          <a:xfrm>
            <a:off x="4800396" y="8325947"/>
            <a:ext cx="2957932" cy="1763841"/>
          </a:xfrm>
          <a:prstGeom prst="rect">
            <a:avLst/>
          </a:prstGeom>
        </p:spPr>
      </p:pic>
    </p:spTree>
    <p:extLst>
      <p:ext uri="{BB962C8B-B14F-4D97-AF65-F5344CB8AC3E}">
        <p14:creationId xmlns:p14="http://schemas.microsoft.com/office/powerpoint/2010/main" val="1727996945"/>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ftr="0" dt="0"/>
  <p:txStyles>
    <p:titleStyle>
      <a:lvl1pPr algn="ctr" defTabSz="1017727" rtl="0" eaLnBrk="1" latinLnBrk="0" hangingPunct="1">
        <a:spcBef>
          <a:spcPct val="0"/>
        </a:spcBef>
        <a:buNone/>
        <a:defRPr sz="4900" kern="1200">
          <a:solidFill>
            <a:schemeClr val="tx1"/>
          </a:solidFill>
          <a:latin typeface="+mj-lt"/>
          <a:ea typeface="+mj-ea"/>
          <a:cs typeface="+mj-cs"/>
        </a:defRPr>
      </a:lvl1pPr>
    </p:titleStyle>
    <p:bodyStyle>
      <a:lvl1pPr marL="381648" indent="-381648" algn="l" defTabSz="1017727"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6903" indent="-318040" algn="l" defTabSz="1017727"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2159" indent="-254432" algn="l" defTabSz="1017727"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1023" indent="-254432" algn="l" defTabSz="1017727"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89886" indent="-254432" algn="l" defTabSz="1017727"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798750" indent="-254432" algn="l" defTabSz="1017727"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07613" indent="-254432" algn="l" defTabSz="1017727"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16477" indent="-254432" algn="l" defTabSz="1017727"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5341" indent="-254432" algn="l" defTabSz="1017727"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s-MX"/>
      </a:defPPr>
      <a:lvl1pPr marL="0" algn="l" defTabSz="1017727" rtl="0" eaLnBrk="1" latinLnBrk="0" hangingPunct="1">
        <a:defRPr sz="2000" kern="1200">
          <a:solidFill>
            <a:schemeClr val="tx1"/>
          </a:solidFill>
          <a:latin typeface="+mn-lt"/>
          <a:ea typeface="+mn-ea"/>
          <a:cs typeface="+mn-cs"/>
        </a:defRPr>
      </a:lvl1pPr>
      <a:lvl2pPr marL="508864" algn="l" defTabSz="1017727" rtl="0" eaLnBrk="1" latinLnBrk="0" hangingPunct="1">
        <a:defRPr sz="2000" kern="1200">
          <a:solidFill>
            <a:schemeClr val="tx1"/>
          </a:solidFill>
          <a:latin typeface="+mn-lt"/>
          <a:ea typeface="+mn-ea"/>
          <a:cs typeface="+mn-cs"/>
        </a:defRPr>
      </a:lvl2pPr>
      <a:lvl3pPr marL="1017727" algn="l" defTabSz="1017727" rtl="0" eaLnBrk="1" latinLnBrk="0" hangingPunct="1">
        <a:defRPr sz="2000" kern="1200">
          <a:solidFill>
            <a:schemeClr val="tx1"/>
          </a:solidFill>
          <a:latin typeface="+mn-lt"/>
          <a:ea typeface="+mn-ea"/>
          <a:cs typeface="+mn-cs"/>
        </a:defRPr>
      </a:lvl3pPr>
      <a:lvl4pPr marL="1526591" algn="l" defTabSz="1017727" rtl="0" eaLnBrk="1" latinLnBrk="0" hangingPunct="1">
        <a:defRPr sz="2000" kern="1200">
          <a:solidFill>
            <a:schemeClr val="tx1"/>
          </a:solidFill>
          <a:latin typeface="+mn-lt"/>
          <a:ea typeface="+mn-ea"/>
          <a:cs typeface="+mn-cs"/>
        </a:defRPr>
      </a:lvl4pPr>
      <a:lvl5pPr marL="2035454" algn="l" defTabSz="1017727" rtl="0" eaLnBrk="1" latinLnBrk="0" hangingPunct="1">
        <a:defRPr sz="2000" kern="1200">
          <a:solidFill>
            <a:schemeClr val="tx1"/>
          </a:solidFill>
          <a:latin typeface="+mn-lt"/>
          <a:ea typeface="+mn-ea"/>
          <a:cs typeface="+mn-cs"/>
        </a:defRPr>
      </a:lvl5pPr>
      <a:lvl6pPr marL="2544318" algn="l" defTabSz="1017727" rtl="0" eaLnBrk="1" latinLnBrk="0" hangingPunct="1">
        <a:defRPr sz="2000" kern="1200">
          <a:solidFill>
            <a:schemeClr val="tx1"/>
          </a:solidFill>
          <a:latin typeface="+mn-lt"/>
          <a:ea typeface="+mn-ea"/>
          <a:cs typeface="+mn-cs"/>
        </a:defRPr>
      </a:lvl6pPr>
      <a:lvl7pPr marL="3053182" algn="l" defTabSz="1017727" rtl="0" eaLnBrk="1" latinLnBrk="0" hangingPunct="1">
        <a:defRPr sz="2000" kern="1200">
          <a:solidFill>
            <a:schemeClr val="tx1"/>
          </a:solidFill>
          <a:latin typeface="+mn-lt"/>
          <a:ea typeface="+mn-ea"/>
          <a:cs typeface="+mn-cs"/>
        </a:defRPr>
      </a:lvl7pPr>
      <a:lvl8pPr marL="3562045" algn="l" defTabSz="1017727" rtl="0" eaLnBrk="1" latinLnBrk="0" hangingPunct="1">
        <a:defRPr sz="2000" kern="1200">
          <a:solidFill>
            <a:schemeClr val="tx1"/>
          </a:solidFill>
          <a:latin typeface="+mn-lt"/>
          <a:ea typeface="+mn-ea"/>
          <a:cs typeface="+mn-cs"/>
        </a:defRPr>
      </a:lvl8pPr>
      <a:lvl9pPr marL="4070909" algn="l" defTabSz="1017727"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s://estrategia.vepormas.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estrategia.vepormas.com/2025/11/06/eco-bx-banxico-decision-bajar-4-1-evaluara-recorte/" TargetMode="External"/><Relationship Id="rId5" Type="http://schemas.openxmlformats.org/officeDocument/2006/relationships/hyperlink" Target="https://estrategia.vepormas.com/2025/11/21/eco-bx-consumo-privado-resiliente-agosto/" TargetMode="External"/><Relationship Id="rId4" Type="http://schemas.openxmlformats.org/officeDocument/2006/relationships/hyperlink" Target="https://estrategia.vepormas.com/category/economia/page/2/"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upo 22">
            <a:extLst>
              <a:ext uri="{FF2B5EF4-FFF2-40B4-BE49-F238E27FC236}">
                <a16:creationId xmlns:a16="http://schemas.microsoft.com/office/drawing/2014/main" id="{CFAE4AB3-2008-8B27-3503-83C405877920}"/>
              </a:ext>
            </a:extLst>
          </p:cNvPr>
          <p:cNvGrpSpPr/>
          <p:nvPr/>
        </p:nvGrpSpPr>
        <p:grpSpPr>
          <a:xfrm>
            <a:off x="0" y="1165120"/>
            <a:ext cx="7740649" cy="384811"/>
            <a:chOff x="0" y="1255130"/>
            <a:chExt cx="7740649" cy="384811"/>
          </a:xfrm>
        </p:grpSpPr>
        <p:sp>
          <p:nvSpPr>
            <p:cNvPr id="17" name="29 Triángulo isósceles">
              <a:extLst>
                <a:ext uri="{FF2B5EF4-FFF2-40B4-BE49-F238E27FC236}">
                  <a16:creationId xmlns:a16="http://schemas.microsoft.com/office/drawing/2014/main" id="{A159BABD-737F-3C7B-3953-F17FC561E602}"/>
                </a:ext>
              </a:extLst>
            </p:cNvPr>
            <p:cNvSpPr/>
            <p:nvPr/>
          </p:nvSpPr>
          <p:spPr>
            <a:xfrm>
              <a:off x="544963" y="1560654"/>
              <a:ext cx="149853" cy="79287"/>
            </a:xfrm>
            <a:custGeom>
              <a:avLst/>
              <a:gdLst>
                <a:gd name="connsiteX0" fmla="*/ 0 w 67310"/>
                <a:gd name="connsiteY0" fmla="*/ 73025 h 73025"/>
                <a:gd name="connsiteX1" fmla="*/ 33655 w 67310"/>
                <a:gd name="connsiteY1" fmla="*/ 0 h 73025"/>
                <a:gd name="connsiteX2" fmla="*/ 67310 w 67310"/>
                <a:gd name="connsiteY2" fmla="*/ 73025 h 73025"/>
                <a:gd name="connsiteX3" fmla="*/ 0 w 67310"/>
                <a:gd name="connsiteY3" fmla="*/ 73025 h 73025"/>
                <a:gd name="connsiteX0" fmla="*/ 0 w 99856"/>
                <a:gd name="connsiteY0" fmla="*/ 97850 h 97850"/>
                <a:gd name="connsiteX1" fmla="*/ 99856 w 99856"/>
                <a:gd name="connsiteY1" fmla="*/ 0 h 97850"/>
                <a:gd name="connsiteX2" fmla="*/ 67310 w 99856"/>
                <a:gd name="connsiteY2" fmla="*/ 97850 h 97850"/>
                <a:gd name="connsiteX3" fmla="*/ 0 w 99856"/>
                <a:gd name="connsiteY3" fmla="*/ 9785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23970 h 97850"/>
                <a:gd name="connsiteX2" fmla="*/ 117040 w 149586"/>
                <a:gd name="connsiteY2" fmla="*/ 97850 h 97850"/>
                <a:gd name="connsiteX3" fmla="*/ 0 w 149586"/>
                <a:gd name="connsiteY3" fmla="*/ 0 h 9785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612 w 150198"/>
                <a:gd name="connsiteY0" fmla="*/ 5716 h 79596"/>
                <a:gd name="connsiteX1" fmla="*/ 63258 w 150198"/>
                <a:gd name="connsiteY1" fmla="*/ 5716 h 79596"/>
                <a:gd name="connsiteX2" fmla="*/ 150198 w 150198"/>
                <a:gd name="connsiteY2" fmla="*/ 5716 h 79596"/>
                <a:gd name="connsiteX3" fmla="*/ 117652 w 150198"/>
                <a:gd name="connsiteY3" fmla="*/ 79596 h 79596"/>
                <a:gd name="connsiteX4" fmla="*/ 612 w 150198"/>
                <a:gd name="connsiteY4" fmla="*/ 5716 h 79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198" h="79596">
                  <a:moveTo>
                    <a:pt x="612" y="5716"/>
                  </a:moveTo>
                  <a:cubicBezTo>
                    <a:pt x="-5706" y="-7147"/>
                    <a:pt x="38327" y="5716"/>
                    <a:pt x="63258" y="5716"/>
                  </a:cubicBezTo>
                  <a:cubicBezTo>
                    <a:pt x="88189" y="5716"/>
                    <a:pt x="143880" y="-7147"/>
                    <a:pt x="150198" y="5716"/>
                  </a:cubicBezTo>
                  <a:lnTo>
                    <a:pt x="117652" y="79596"/>
                  </a:lnTo>
                  <a:cubicBezTo>
                    <a:pt x="78639" y="54969"/>
                    <a:pt x="32292" y="12001"/>
                    <a:pt x="612" y="5716"/>
                  </a:cubicBezTo>
                  <a:close/>
                </a:path>
              </a:pathLst>
            </a:custGeom>
            <a:solidFill>
              <a:srgbClr val="D2D3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18" name="29 Triángulo isósceles">
              <a:extLst>
                <a:ext uri="{FF2B5EF4-FFF2-40B4-BE49-F238E27FC236}">
                  <a16:creationId xmlns:a16="http://schemas.microsoft.com/office/drawing/2014/main" id="{3D52E41A-9B2A-E6CC-CE5F-02E9CFF9B3B4}"/>
                </a:ext>
              </a:extLst>
            </p:cNvPr>
            <p:cNvSpPr/>
            <p:nvPr/>
          </p:nvSpPr>
          <p:spPr>
            <a:xfrm flipH="1" flipV="1">
              <a:off x="2462383" y="1267552"/>
              <a:ext cx="149853" cy="79287"/>
            </a:xfrm>
            <a:custGeom>
              <a:avLst/>
              <a:gdLst>
                <a:gd name="connsiteX0" fmla="*/ 0 w 67310"/>
                <a:gd name="connsiteY0" fmla="*/ 73025 h 73025"/>
                <a:gd name="connsiteX1" fmla="*/ 33655 w 67310"/>
                <a:gd name="connsiteY1" fmla="*/ 0 h 73025"/>
                <a:gd name="connsiteX2" fmla="*/ 67310 w 67310"/>
                <a:gd name="connsiteY2" fmla="*/ 73025 h 73025"/>
                <a:gd name="connsiteX3" fmla="*/ 0 w 67310"/>
                <a:gd name="connsiteY3" fmla="*/ 73025 h 73025"/>
                <a:gd name="connsiteX0" fmla="*/ 0 w 99856"/>
                <a:gd name="connsiteY0" fmla="*/ 97850 h 97850"/>
                <a:gd name="connsiteX1" fmla="*/ 99856 w 99856"/>
                <a:gd name="connsiteY1" fmla="*/ 0 h 97850"/>
                <a:gd name="connsiteX2" fmla="*/ 67310 w 99856"/>
                <a:gd name="connsiteY2" fmla="*/ 97850 h 97850"/>
                <a:gd name="connsiteX3" fmla="*/ 0 w 99856"/>
                <a:gd name="connsiteY3" fmla="*/ 9785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23970 h 97850"/>
                <a:gd name="connsiteX2" fmla="*/ 117040 w 149586"/>
                <a:gd name="connsiteY2" fmla="*/ 97850 h 97850"/>
                <a:gd name="connsiteX3" fmla="*/ 0 w 149586"/>
                <a:gd name="connsiteY3" fmla="*/ 0 h 9785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612 w 150198"/>
                <a:gd name="connsiteY0" fmla="*/ 5716 h 79596"/>
                <a:gd name="connsiteX1" fmla="*/ 63258 w 150198"/>
                <a:gd name="connsiteY1" fmla="*/ 5716 h 79596"/>
                <a:gd name="connsiteX2" fmla="*/ 150198 w 150198"/>
                <a:gd name="connsiteY2" fmla="*/ 5716 h 79596"/>
                <a:gd name="connsiteX3" fmla="*/ 117652 w 150198"/>
                <a:gd name="connsiteY3" fmla="*/ 79596 h 79596"/>
                <a:gd name="connsiteX4" fmla="*/ 612 w 150198"/>
                <a:gd name="connsiteY4" fmla="*/ 5716 h 79596"/>
                <a:gd name="connsiteX0" fmla="*/ 612 w 150198"/>
                <a:gd name="connsiteY0" fmla="*/ 5716 h 79596"/>
                <a:gd name="connsiteX1" fmla="*/ 63258 w 150198"/>
                <a:gd name="connsiteY1" fmla="*/ 5716 h 79596"/>
                <a:gd name="connsiteX2" fmla="*/ 150198 w 150198"/>
                <a:gd name="connsiteY2" fmla="*/ 5716 h 79596"/>
                <a:gd name="connsiteX3" fmla="*/ 123477 w 150198"/>
                <a:gd name="connsiteY3" fmla="*/ 79596 h 79596"/>
                <a:gd name="connsiteX4" fmla="*/ 612 w 150198"/>
                <a:gd name="connsiteY4" fmla="*/ 5716 h 79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198" h="79596">
                  <a:moveTo>
                    <a:pt x="612" y="5716"/>
                  </a:moveTo>
                  <a:cubicBezTo>
                    <a:pt x="-5706" y="-7147"/>
                    <a:pt x="38327" y="5716"/>
                    <a:pt x="63258" y="5716"/>
                  </a:cubicBezTo>
                  <a:cubicBezTo>
                    <a:pt x="88189" y="5716"/>
                    <a:pt x="143880" y="-7147"/>
                    <a:pt x="150198" y="5716"/>
                  </a:cubicBezTo>
                  <a:lnTo>
                    <a:pt x="123477" y="79596"/>
                  </a:lnTo>
                  <a:cubicBezTo>
                    <a:pt x="84464" y="54969"/>
                    <a:pt x="32292" y="12001"/>
                    <a:pt x="612" y="5716"/>
                  </a:cubicBezTo>
                  <a:close/>
                </a:path>
              </a:pathLst>
            </a:custGeom>
            <a:solidFill>
              <a:srgbClr val="D2D3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20" name="28 Rectángulo">
              <a:extLst>
                <a:ext uri="{FF2B5EF4-FFF2-40B4-BE49-F238E27FC236}">
                  <a16:creationId xmlns:a16="http://schemas.microsoft.com/office/drawing/2014/main" id="{DB4BBBEE-CB29-C0A1-4A96-E7577328F4A9}"/>
                </a:ext>
              </a:extLst>
            </p:cNvPr>
            <p:cNvSpPr/>
            <p:nvPr/>
          </p:nvSpPr>
          <p:spPr>
            <a:xfrm>
              <a:off x="0" y="1342532"/>
              <a:ext cx="7740649" cy="218122"/>
            </a:xfrm>
            <a:prstGeom prst="rect">
              <a:avLst/>
            </a:prstGeom>
            <a:solidFill>
              <a:srgbClr val="333E4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22" name="25 Paralelogramo">
              <a:extLst>
                <a:ext uri="{FF2B5EF4-FFF2-40B4-BE49-F238E27FC236}">
                  <a16:creationId xmlns:a16="http://schemas.microsoft.com/office/drawing/2014/main" id="{9EFA6B52-4603-9490-6F42-B379E8B80ACA}"/>
                </a:ext>
              </a:extLst>
            </p:cNvPr>
            <p:cNvSpPr/>
            <p:nvPr/>
          </p:nvSpPr>
          <p:spPr>
            <a:xfrm>
              <a:off x="660964" y="1267552"/>
              <a:ext cx="1828079" cy="371698"/>
            </a:xfrm>
            <a:prstGeom prst="parallelogram">
              <a:avLst/>
            </a:prstGeom>
            <a:solidFill>
              <a:srgbClr val="C4D631"/>
            </a:solidFill>
            <a:ln w="3175">
              <a:noFill/>
            </a:ln>
            <a:effectLst>
              <a:outerShdw blurRad="50800" dist="12700" dir="8460000" algn="ctr" rotWithShape="0">
                <a:srgbClr val="778692">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13" name="Cuadro de texto 288">
              <a:extLst>
                <a:ext uri="{FF2B5EF4-FFF2-40B4-BE49-F238E27FC236}">
                  <a16:creationId xmlns:a16="http://schemas.microsoft.com/office/drawing/2014/main" id="{A27A9497-FD64-F2A1-EB54-BF152B350F36}"/>
                </a:ext>
              </a:extLst>
            </p:cNvPr>
            <p:cNvSpPr txBox="1"/>
            <p:nvPr/>
          </p:nvSpPr>
          <p:spPr>
            <a:xfrm>
              <a:off x="786448" y="1255130"/>
              <a:ext cx="1598930" cy="37238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0000"/>
                </a:lnSpc>
              </a:pPr>
              <a:r>
                <a:rPr lang="es-ES" sz="1600" dirty="0">
                  <a:solidFill>
                    <a:srgbClr val="FFFFFF"/>
                  </a:solidFill>
                  <a:effectLst/>
                  <a:latin typeface="Duplicate Slab Bold" pitchFamily="2" charset="77"/>
                  <a:ea typeface="Calibri" panose="020F0502020204030204" pitchFamily="34" charset="0"/>
                  <a:cs typeface="Cordia New" panose="020B0304020202020204" pitchFamily="34" charset="-34"/>
                </a:rPr>
                <a:t>Análisis</a:t>
              </a:r>
              <a:endParaRPr lang="es-MX" sz="900" dirty="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p:txBody>
        </p:sp>
      </p:grpSp>
      <p:sp>
        <p:nvSpPr>
          <p:cNvPr id="16" name="Cuadro de texto 10">
            <a:extLst>
              <a:ext uri="{FF2B5EF4-FFF2-40B4-BE49-F238E27FC236}">
                <a16:creationId xmlns:a16="http://schemas.microsoft.com/office/drawing/2014/main" id="{729E6F2E-B18B-A587-B60E-F92AA412D006}"/>
              </a:ext>
            </a:extLst>
          </p:cNvPr>
          <p:cNvSpPr txBox="1"/>
          <p:nvPr/>
        </p:nvSpPr>
        <p:spPr>
          <a:xfrm>
            <a:off x="5670525" y="1233118"/>
            <a:ext cx="1701800" cy="25692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r">
              <a:lnSpc>
                <a:spcPct val="110000"/>
              </a:lnSpc>
              <a:spcBef>
                <a:spcPts val="200"/>
              </a:spcBef>
              <a:spcAft>
                <a:spcPts val="200"/>
              </a:spcAft>
            </a:pPr>
            <a:r>
              <a:rPr lang="es-MX" sz="900" b="1" dirty="0">
                <a:solidFill>
                  <a:srgbClr val="FFFFFF"/>
                </a:solidFill>
                <a:effectLst/>
                <a:latin typeface="Arial" panose="020B0604020202020204" pitchFamily="34" charset="0"/>
                <a:ea typeface="Calibri" panose="020F0502020204030204" pitchFamily="34" charset="0"/>
                <a:cs typeface="Arial" panose="020B0604020202020204" pitchFamily="34" charset="0"/>
              </a:rPr>
              <a:t>19 de noviembre de 2025</a:t>
            </a:r>
            <a:endParaRPr lang="es-MX" sz="900" dirty="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p:txBody>
      </p:sp>
      <p:sp>
        <p:nvSpPr>
          <p:cNvPr id="25" name="CuadroTexto 24">
            <a:extLst>
              <a:ext uri="{FF2B5EF4-FFF2-40B4-BE49-F238E27FC236}">
                <a16:creationId xmlns:a16="http://schemas.microsoft.com/office/drawing/2014/main" id="{50238955-68F2-53B4-9244-B4B05CED0614}"/>
              </a:ext>
            </a:extLst>
          </p:cNvPr>
          <p:cNvSpPr txBox="1"/>
          <p:nvPr/>
        </p:nvSpPr>
        <p:spPr>
          <a:xfrm>
            <a:off x="224701" y="625060"/>
            <a:ext cx="5535833" cy="461665"/>
          </a:xfrm>
          <a:prstGeom prst="rect">
            <a:avLst/>
          </a:prstGeom>
          <a:noFill/>
        </p:spPr>
        <p:txBody>
          <a:bodyPr wrap="square" rtlCol="0">
            <a:spAutoFit/>
          </a:bodyPr>
          <a:lstStyle/>
          <a:p>
            <a:r>
              <a:rPr lang="es-MX" sz="2400" dirty="0">
                <a:solidFill>
                  <a:srgbClr val="3BB0C9"/>
                </a:solidFill>
                <a:latin typeface="Duplicate Slab Medium" pitchFamily="2" charset="77"/>
                <a:ea typeface="Calibri" panose="020F0502020204030204" pitchFamily="34" charset="0"/>
                <a:cs typeface="Cordia New" panose="020B0304020202020204" pitchFamily="34" charset="-34"/>
              </a:rPr>
              <a:t>Soleado</a:t>
            </a:r>
            <a:endParaRPr lang="es-MX" sz="2400" dirty="0">
              <a:solidFill>
                <a:srgbClr val="3BB0C9"/>
              </a:solidFill>
              <a:effectLst/>
              <a:latin typeface="Duplicate Slab Medium" pitchFamily="2" charset="77"/>
              <a:ea typeface="Calibri" panose="020F0502020204030204" pitchFamily="34" charset="0"/>
              <a:cs typeface="Cordia New" panose="020B0304020202020204" pitchFamily="34" charset="-34"/>
            </a:endParaRPr>
          </a:p>
        </p:txBody>
      </p:sp>
      <p:sp>
        <p:nvSpPr>
          <p:cNvPr id="2" name="Rectángulo 1">
            <a:extLst>
              <a:ext uri="{FF2B5EF4-FFF2-40B4-BE49-F238E27FC236}">
                <a16:creationId xmlns:a16="http://schemas.microsoft.com/office/drawing/2014/main" id="{BFF3E28D-5FBD-996E-20BC-7D9866E0E452}"/>
              </a:ext>
            </a:extLst>
          </p:cNvPr>
          <p:cNvSpPr/>
          <p:nvPr/>
        </p:nvSpPr>
        <p:spPr>
          <a:xfrm>
            <a:off x="89905" y="1769101"/>
            <a:ext cx="3492000" cy="8216999"/>
          </a:xfrm>
          <a:prstGeom prst="rect">
            <a:avLst/>
          </a:prstGeom>
          <a:solidFill>
            <a:schemeClr val="bg1"/>
          </a:solidFill>
          <a:ln w="3175">
            <a:noFill/>
            <a:prstDash val="solid"/>
          </a:ln>
        </p:spPr>
        <p:style>
          <a:lnRef idx="0">
            <a:schemeClr val="accent1"/>
          </a:lnRef>
          <a:fillRef idx="0">
            <a:schemeClr val="accent1"/>
          </a:fillRef>
          <a:effectRef idx="0">
            <a:scrgbClr r="0" g="0" b="0"/>
          </a:effectRef>
          <a:fontRef idx="minor">
            <a:schemeClr val="dk1"/>
          </a:fontRef>
        </p:style>
        <p:txBody>
          <a:bodyPr spcFirstLastPara="0" wrap="square" lIns="91440" tIns="45720" rIns="91440" bIns="45720" anchor="t">
            <a:noAutofit/>
          </a:bodyPr>
          <a:lstStyle/>
          <a:p>
            <a:pPr algn="just">
              <a:lnSpc>
                <a:spcPct val="106000"/>
              </a:lnSpc>
            </a:pPr>
            <a:r>
              <a:rPr lang="es-MX" sz="1200" b="1" dirty="0">
                <a:solidFill>
                  <a:srgbClr val="333E48"/>
                </a:solidFill>
                <a:effectLst/>
                <a:latin typeface="Calibri" panose="020F0502020204030204" pitchFamily="34" charset="0"/>
                <a:ea typeface="Calibri" panose="020F0502020204030204" pitchFamily="34" charset="0"/>
                <a:cs typeface="Calibri" panose="020F0502020204030204" pitchFamily="34" charset="0"/>
              </a:rPr>
              <a:t>Perspectiva</a:t>
            </a:r>
          </a:p>
          <a:p>
            <a:pPr algn="just">
              <a:lnSpc>
                <a:spcPct val="106000"/>
              </a:lnSpc>
            </a:pPr>
            <a:endParaRPr lang="es-MX" sz="400" dirty="0">
              <a:solidFill>
                <a:srgbClr val="333E48"/>
              </a:solidFill>
              <a:effectLst/>
              <a:latin typeface="Calibri" panose="020F0502020204030204" pitchFamily="34" charset="0"/>
              <a:ea typeface="Calibri" panose="020F0502020204030204" pitchFamily="34" charset="0"/>
              <a:cs typeface="Calibri" panose="020F0502020204030204" pitchFamily="34" charset="0"/>
            </a:endParaRPr>
          </a:p>
          <a:p>
            <a:pPr indent="72000" algn="just">
              <a:lnSpc>
                <a:spcPct val="106000"/>
              </a:lnSpc>
              <a:spcAft>
                <a:spcPts val="400"/>
              </a:spcAft>
              <a:buFont typeface="Calibri" panose="020F0502020204030204" pitchFamily="34" charset="0"/>
              <a:buChar char="+"/>
            </a:pPr>
            <a:r>
              <a:rPr lang="es-MX" sz="900" dirty="0">
                <a:solidFill>
                  <a:srgbClr val="333E48"/>
                </a:solidFill>
                <a:latin typeface="Calibri" panose="020F0502020204030204" pitchFamily="34" charset="0"/>
                <a:ea typeface="Calibri" panose="020F0502020204030204" pitchFamily="34" charset="0"/>
                <a:cs typeface="Calibri" panose="020F0502020204030204" pitchFamily="34" charset="0"/>
              </a:rPr>
              <a:t>Inicialmente, es probable que tengan lugar algunas compras de oportunidad tras la volatilidad de las últimas semanas. Además, el sentimiento puede ser apoyado por declaraciones de miembros del Fed en favor de ajustar de nuevo la tasa de los fondos federales. Respecto a futuras acciones del banco central estadounidense, seguirá siendo fundamental la publicación de diversos indicadores económicos, que se retrasaron por el cierre del gobierno federal. En particular, mañana se revelarán cifras de ventas al menudeo. Finalmente, será una semana corta en los mercados estadounidenses por el feriado de Acción de Gracias.</a:t>
            </a:r>
          </a:p>
          <a:p>
            <a:pPr indent="72000" algn="just">
              <a:lnSpc>
                <a:spcPct val="106000"/>
              </a:lnSpc>
              <a:spcAft>
                <a:spcPts val="400"/>
              </a:spcAft>
              <a:buFont typeface="Calibri" panose="020F0502020204030204" pitchFamily="34" charset="0"/>
              <a:buChar char="+"/>
            </a:pPr>
            <a:r>
              <a:rPr lang="es-MX" sz="900" dirty="0">
                <a:solidFill>
                  <a:srgbClr val="333E48"/>
                </a:solidFill>
                <a:latin typeface="Calibri" panose="020F0502020204030204" pitchFamily="34" charset="0"/>
                <a:ea typeface="Calibri" panose="020F0502020204030204" pitchFamily="34" charset="0"/>
                <a:cs typeface="Calibri" panose="020F0502020204030204" pitchFamily="34" charset="0"/>
              </a:rPr>
              <a:t>Los futuros de los índices accionarios estadounidenses anticipan una apertura favorable, extendiendo las ganancias del cierre de la semana pasada. Los mercados europeos (Euro Stoxx 50 +0.3%) presentan un tono positivo esta mañana. El rendimiento a 10 años de los bonos del tesoro presentan bajas moderadas y el índice dólar retrocede 0.1%, conforme se reavivan parcialmente las apuestas en favor de que el Fed recortará la tasa de los fondos federales en su próxima reunión del 9-10 diciembre. La mayoría de las divisas se fortalece contra el dólar esta mañana, con la excepción del yen japonés (-0.3%), que usualmente se utiliza como refugio. Los precios del petróleo no muestran cambios, al tiempo que se evalúa la posibilidad de un acuerdo de paz Rusia-Ucrania. </a:t>
            </a:r>
          </a:p>
          <a:p>
            <a:pPr algn="just">
              <a:lnSpc>
                <a:spcPct val="106000"/>
              </a:lnSpc>
              <a:spcAft>
                <a:spcPts val="400"/>
              </a:spcAft>
            </a:pPr>
            <a:endParaRPr lang="es-MX" sz="900" b="1" dirty="0">
              <a:solidFill>
                <a:srgbClr val="333E48"/>
              </a:solidFill>
              <a:effectLst/>
              <a:latin typeface="Calibri" panose="020F0502020204030204" pitchFamily="34" charset="0"/>
              <a:ea typeface="Calibri" panose="020F0502020204030204" pitchFamily="34" charset="0"/>
              <a:cs typeface="Calibri" panose="020F0502020204030204" pitchFamily="34" charset="0"/>
            </a:endParaRPr>
          </a:p>
          <a:p>
            <a:pPr algn="just">
              <a:lnSpc>
                <a:spcPct val="106000"/>
              </a:lnSpc>
              <a:spcAft>
                <a:spcPts val="400"/>
              </a:spcAft>
            </a:pPr>
            <a:r>
              <a:rPr lang="es-MX" sz="1200" b="1" dirty="0">
                <a:solidFill>
                  <a:srgbClr val="333E48"/>
                </a:solidFill>
                <a:effectLst/>
                <a:latin typeface="Calibri" panose="020F0502020204030204" pitchFamily="34" charset="0"/>
                <a:ea typeface="Calibri" panose="020F0502020204030204" pitchFamily="34" charset="0"/>
                <a:cs typeface="Calibri" panose="020F0502020204030204" pitchFamily="34" charset="0"/>
              </a:rPr>
              <a:t>Al detalle</a:t>
            </a:r>
          </a:p>
          <a:p>
            <a:pPr algn="just">
              <a:lnSpc>
                <a:spcPct val="106000"/>
              </a:lnSpc>
            </a:pPr>
            <a:endParaRPr lang="es-MX" sz="400" dirty="0">
              <a:solidFill>
                <a:srgbClr val="333E48"/>
              </a:solidFill>
              <a:effectLst/>
              <a:latin typeface="Calibri" panose="020F0502020204030204" pitchFamily="34" charset="0"/>
              <a:ea typeface="Calibri" panose="020F0502020204030204" pitchFamily="34" charset="0"/>
              <a:cs typeface="Calibri" panose="020F0502020204030204" pitchFamily="34" charset="0"/>
            </a:endParaRPr>
          </a:p>
          <a:p>
            <a:pPr indent="72000" algn="just">
              <a:lnSpc>
                <a:spcPct val="106000"/>
              </a:lnSpc>
              <a:spcAft>
                <a:spcPts val="400"/>
              </a:spcAft>
              <a:buFont typeface="Calibri" panose="020F0502020204030204" pitchFamily="34" charset="0"/>
              <a:buChar char="+"/>
            </a:pPr>
            <a:r>
              <a:rPr lang="es-MX" sz="900" dirty="0">
                <a:solidFill>
                  <a:srgbClr val="333E48"/>
                </a:solidFill>
                <a:latin typeface="Calibri" panose="020F0502020204030204" pitchFamily="34" charset="0"/>
                <a:ea typeface="Calibri" panose="020F0502020204030204" pitchFamily="34" charset="0"/>
                <a:cs typeface="Calibri" panose="020F0502020204030204" pitchFamily="34" charset="0"/>
              </a:rPr>
              <a:t>La inflación en México se aceleró a 3.61% </a:t>
            </a:r>
            <a:r>
              <a:rPr lang="es-MX" sz="900" dirty="0" err="1">
                <a:solidFill>
                  <a:srgbClr val="333E48"/>
                </a:solidFill>
                <a:latin typeface="Calibri" panose="020F0502020204030204" pitchFamily="34" charset="0"/>
                <a:ea typeface="Calibri" panose="020F0502020204030204" pitchFamily="34" charset="0"/>
                <a:cs typeface="Calibri" panose="020F0502020204030204" pitchFamily="34" charset="0"/>
              </a:rPr>
              <a:t>a/a</a:t>
            </a:r>
            <a:r>
              <a:rPr lang="es-MX" sz="900" dirty="0">
                <a:solidFill>
                  <a:srgbClr val="333E48"/>
                </a:solidFill>
                <a:latin typeface="Calibri" panose="020F0502020204030204" pitchFamily="34" charset="0"/>
                <a:ea typeface="Calibri" panose="020F0502020204030204" pitchFamily="34" charset="0"/>
                <a:cs typeface="Calibri" panose="020F0502020204030204" pitchFamily="34" charset="0"/>
              </a:rPr>
              <a:t> en la 1Q noviembre, ante la mayor presión en productos energéticos y agropecuarios. El subyacente se mantuvo en 4.32%.</a:t>
            </a:r>
          </a:p>
          <a:p>
            <a:pPr indent="72000" algn="just">
              <a:lnSpc>
                <a:spcPct val="106000"/>
              </a:lnSpc>
              <a:spcAft>
                <a:spcPts val="400"/>
              </a:spcAft>
              <a:buFont typeface="Calibri" panose="020F0502020204030204" pitchFamily="34" charset="0"/>
              <a:buChar char="+"/>
            </a:pPr>
            <a:r>
              <a:rPr lang="es-MX" sz="900" dirty="0">
                <a:solidFill>
                  <a:srgbClr val="333E48"/>
                </a:solidFill>
                <a:latin typeface="Calibri" panose="020F0502020204030204" pitchFamily="34" charset="0"/>
                <a:ea typeface="Calibri" panose="020F0502020204030204" pitchFamily="34" charset="0"/>
                <a:cs typeface="Calibri" panose="020F0502020204030204" pitchFamily="34" charset="0"/>
              </a:rPr>
              <a:t>C. Waller, gobernador del Fed, afirmó que la fragilidad en el empleo lo haría apoyar en la junta de diciembre un recorte en tasas de interés.</a:t>
            </a:r>
          </a:p>
          <a:p>
            <a:pPr indent="72000" algn="just">
              <a:lnSpc>
                <a:spcPct val="106000"/>
              </a:lnSpc>
              <a:spcAft>
                <a:spcPts val="400"/>
              </a:spcAft>
              <a:buFont typeface="Calibri" panose="020F0502020204030204" pitchFamily="34" charset="0"/>
              <a:buChar char="+"/>
            </a:pPr>
            <a:r>
              <a:rPr lang="es-MX" sz="900" dirty="0">
                <a:solidFill>
                  <a:srgbClr val="333E48"/>
                </a:solidFill>
                <a:latin typeface="Calibri" panose="020F0502020204030204" pitchFamily="34" charset="0"/>
                <a:ea typeface="Calibri" panose="020F0502020204030204" pitchFamily="34" charset="0"/>
                <a:cs typeface="Calibri" panose="020F0502020204030204" pitchFamily="34" charset="0"/>
              </a:rPr>
              <a:t>Novo </a:t>
            </a:r>
            <a:r>
              <a:rPr lang="es-MX" sz="900" dirty="0" err="1">
                <a:solidFill>
                  <a:srgbClr val="333E48"/>
                </a:solidFill>
                <a:latin typeface="Calibri" panose="020F0502020204030204" pitchFamily="34" charset="0"/>
                <a:ea typeface="Calibri" panose="020F0502020204030204" pitchFamily="34" charset="0"/>
                <a:cs typeface="Calibri" panose="020F0502020204030204" pitchFamily="34" charset="0"/>
              </a:rPr>
              <a:t>Nordisk</a:t>
            </a:r>
            <a:r>
              <a:rPr lang="es-MX" sz="900" dirty="0">
                <a:solidFill>
                  <a:srgbClr val="333E48"/>
                </a:solidFill>
                <a:latin typeface="Calibri" panose="020F0502020204030204" pitchFamily="34" charset="0"/>
                <a:ea typeface="Calibri" panose="020F0502020204030204" pitchFamily="34" charset="0"/>
                <a:cs typeface="Calibri" panose="020F0502020204030204" pitchFamily="34" charset="0"/>
              </a:rPr>
              <a:t> cae 10% después de que un ensayo de su medicamento para Alzheimer no lograra frenar la progresión de la enfermedad.</a:t>
            </a:r>
          </a:p>
          <a:p>
            <a:pPr indent="72000" algn="just">
              <a:lnSpc>
                <a:spcPct val="106000"/>
              </a:lnSpc>
              <a:spcAft>
                <a:spcPts val="400"/>
              </a:spcAft>
              <a:buFont typeface="Calibri" panose="020F0502020204030204" pitchFamily="34" charset="0"/>
              <a:buChar char="+"/>
            </a:pPr>
            <a:r>
              <a:rPr lang="es-MX" sz="900" dirty="0">
                <a:solidFill>
                  <a:srgbClr val="333E48"/>
                </a:solidFill>
                <a:latin typeface="Calibri" panose="020F0502020204030204" pitchFamily="34" charset="0"/>
                <a:ea typeface="Calibri" panose="020F0502020204030204" pitchFamily="34" charset="0"/>
                <a:cs typeface="Calibri" panose="020F0502020204030204" pitchFamily="34" charset="0"/>
              </a:rPr>
              <a:t>Alibaba sube 4.0% después de anunciar que su aplicación de IA tuvo 10 millones de descargas en la primera semana de lanzamiento.</a:t>
            </a:r>
          </a:p>
          <a:p>
            <a:pPr indent="72000" algn="just">
              <a:lnSpc>
                <a:spcPct val="106000"/>
              </a:lnSpc>
              <a:spcAft>
                <a:spcPts val="400"/>
              </a:spcAft>
              <a:buFont typeface="Calibri" panose="020F0502020204030204" pitchFamily="34" charset="0"/>
              <a:buChar char="+"/>
            </a:pPr>
            <a:r>
              <a:rPr lang="es-MX" sz="900" dirty="0">
                <a:solidFill>
                  <a:srgbClr val="333E48"/>
                </a:solidFill>
                <a:latin typeface="Calibri" panose="020F0502020204030204" pitchFamily="34" charset="0"/>
                <a:ea typeface="Calibri" panose="020F0502020204030204" pitchFamily="34" charset="0"/>
                <a:cs typeface="Calibri" panose="020F0502020204030204" pitchFamily="34" charset="0"/>
              </a:rPr>
              <a:t>Acciones del sector salud estadounidense suben tras un informe que indica que la Casa Blanca extenderá por dos años los subsidios de la Ley de Atención Medica Asequible, que vence el próximo mes.</a:t>
            </a:r>
          </a:p>
          <a:p>
            <a:pPr indent="72000" algn="just">
              <a:lnSpc>
                <a:spcPct val="106000"/>
              </a:lnSpc>
              <a:spcAft>
                <a:spcPts val="400"/>
              </a:spcAft>
              <a:buFont typeface="Calibri" panose="020F0502020204030204" pitchFamily="34" charset="0"/>
              <a:buChar char="+"/>
            </a:pPr>
            <a:r>
              <a:rPr lang="es-MX" sz="900" dirty="0" err="1">
                <a:solidFill>
                  <a:srgbClr val="333E48"/>
                </a:solidFill>
                <a:latin typeface="Calibri" panose="020F0502020204030204" pitchFamily="34" charset="0"/>
                <a:ea typeface="Calibri" panose="020F0502020204030204" pitchFamily="34" charset="0"/>
                <a:cs typeface="Calibri" panose="020F0502020204030204" pitchFamily="34" charset="0"/>
              </a:rPr>
              <a:t>Esentia</a:t>
            </a:r>
            <a:r>
              <a:rPr lang="es-MX" sz="900" dirty="0">
                <a:solidFill>
                  <a:srgbClr val="333E48"/>
                </a:solidFill>
                <a:latin typeface="Calibri" panose="020F0502020204030204" pitchFamily="34" charset="0"/>
                <a:ea typeface="Calibri" panose="020F0502020204030204" pitchFamily="34" charset="0"/>
                <a:cs typeface="Calibri" panose="020F0502020204030204" pitchFamily="34" charset="0"/>
              </a:rPr>
              <a:t> Energy, una empresa de transporte y distribución de gas natural, debutó en la Bolsa Mexicana de Valores el pasado jueves, con 224 millones de acciones.</a:t>
            </a:r>
          </a:p>
          <a:p>
            <a:pPr indent="72000" algn="just">
              <a:lnSpc>
                <a:spcPct val="106000"/>
              </a:lnSpc>
              <a:spcAft>
                <a:spcPts val="400"/>
              </a:spcAft>
              <a:buFont typeface="Calibri" panose="020F0502020204030204" pitchFamily="34" charset="0"/>
              <a:buChar char="+"/>
            </a:pPr>
            <a:endParaRPr lang="es-MX" sz="900" dirty="0">
              <a:solidFill>
                <a:srgbClr val="333E48"/>
              </a:solidFill>
              <a:latin typeface="Calibri" panose="020F0502020204030204" pitchFamily="34" charset="0"/>
              <a:ea typeface="Calibri" panose="020F0502020204030204" pitchFamily="34" charset="0"/>
              <a:cs typeface="Calibri" panose="020F0502020204030204" pitchFamily="34" charset="0"/>
            </a:endParaRPr>
          </a:p>
          <a:p>
            <a:pPr algn="just">
              <a:lnSpc>
                <a:spcPct val="106000"/>
              </a:lnSpc>
            </a:pPr>
            <a:r>
              <a:rPr lang="es-MX" sz="900" dirty="0">
                <a:solidFill>
                  <a:srgbClr val="333E48"/>
                </a:solidFill>
                <a:effectLst/>
                <a:latin typeface="Calibri" panose="020F0502020204030204" pitchFamily="34" charset="0"/>
                <a:ea typeface="Calibri" panose="020F0502020204030204" pitchFamily="34" charset="0"/>
                <a:cs typeface="Calibri" panose="020F0502020204030204" pitchFamily="34" charset="0"/>
              </a:rPr>
              <a:t> </a:t>
            </a:r>
            <a:r>
              <a:rPr lang="es-MX" sz="1200" b="1" dirty="0">
                <a:solidFill>
                  <a:srgbClr val="333E48"/>
                </a:solidFill>
                <a:effectLst/>
                <a:latin typeface="Calibri" panose="020F0502020204030204" pitchFamily="34" charset="0"/>
                <a:ea typeface="Calibri" panose="020F0502020204030204" pitchFamily="34" charset="0"/>
                <a:cs typeface="Calibri" panose="020F0502020204030204" pitchFamily="34" charset="0"/>
              </a:rPr>
              <a:t>A seguir…</a:t>
            </a:r>
          </a:p>
          <a:p>
            <a:pPr algn="just">
              <a:lnSpc>
                <a:spcPct val="106000"/>
              </a:lnSpc>
            </a:pPr>
            <a:endParaRPr lang="es-MX" sz="400" dirty="0">
              <a:solidFill>
                <a:srgbClr val="333E48"/>
              </a:solidFill>
              <a:effectLst/>
              <a:latin typeface="Calibri" panose="020F0502020204030204" pitchFamily="34" charset="0"/>
              <a:ea typeface="Calibri" panose="020F0502020204030204" pitchFamily="34" charset="0"/>
              <a:cs typeface="Calibri" panose="020F0502020204030204" pitchFamily="34" charset="0"/>
            </a:endParaRPr>
          </a:p>
          <a:p>
            <a:pPr indent="72000" algn="just">
              <a:lnSpc>
                <a:spcPct val="106000"/>
              </a:lnSpc>
              <a:spcAft>
                <a:spcPts val="400"/>
              </a:spcAft>
              <a:buFont typeface="Calibri" panose="020F0502020204030204" pitchFamily="34" charset="0"/>
              <a:buChar char="+"/>
            </a:pPr>
            <a:r>
              <a:rPr lang="es-MX" sz="900" dirty="0">
                <a:solidFill>
                  <a:srgbClr val="333E48"/>
                </a:solidFill>
                <a:latin typeface="Calibri" panose="020F0502020204030204" pitchFamily="34" charset="0"/>
                <a:ea typeface="Calibri" panose="020F0502020204030204" pitchFamily="34" charset="0"/>
                <a:cs typeface="Calibri" panose="020F0502020204030204" pitchFamily="34" charset="0"/>
              </a:rPr>
              <a:t>Hoy, declaraciones de la presidente del BCE y subastas de valores gubernamentales en los EE. UU. Más adelante en la semana, En México, cifras de ventas minoristas, balanza comercial y balance público, así como el reporte trimestral de inflación de Banxico; en los EE. UU., las ventas minoristas, el gasto personal y el Beige Book del Fed; en Europa, datos de inflación para Francia y Alemania.</a:t>
            </a:r>
          </a:p>
        </p:txBody>
      </p:sp>
      <p:grpSp>
        <p:nvGrpSpPr>
          <p:cNvPr id="4" name="Grupo 3">
            <a:extLst>
              <a:ext uri="{FF2B5EF4-FFF2-40B4-BE49-F238E27FC236}">
                <a16:creationId xmlns:a16="http://schemas.microsoft.com/office/drawing/2014/main" id="{A604CBC9-28B1-D480-8314-3C494D2FC0F5}"/>
              </a:ext>
            </a:extLst>
          </p:cNvPr>
          <p:cNvGrpSpPr/>
          <p:nvPr/>
        </p:nvGrpSpPr>
        <p:grpSpPr>
          <a:xfrm>
            <a:off x="4230676" y="8817672"/>
            <a:ext cx="1419225" cy="287655"/>
            <a:chOff x="4031907" y="7768090"/>
            <a:chExt cx="1419225" cy="287655"/>
          </a:xfrm>
        </p:grpSpPr>
        <p:sp>
          <p:nvSpPr>
            <p:cNvPr id="5" name="Cuadro de texto 5">
              <a:extLst>
                <a:ext uri="{FF2B5EF4-FFF2-40B4-BE49-F238E27FC236}">
                  <a16:creationId xmlns:a16="http://schemas.microsoft.com/office/drawing/2014/main" id="{1A77238C-BC09-65A1-B39C-AB114EE4BF79}"/>
                </a:ext>
              </a:extLst>
            </p:cNvPr>
            <p:cNvSpPr txBox="1"/>
            <p:nvPr/>
          </p:nvSpPr>
          <p:spPr>
            <a:xfrm>
              <a:off x="4179227" y="7768090"/>
              <a:ext cx="1271905" cy="287655"/>
            </a:xfrm>
            <a:prstGeom prst="rect">
              <a:avLst/>
            </a:prstGeom>
            <a:solidFill>
              <a:sysClr val="window" lastClr="FFFFFF"/>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l" defTabSz="914400" eaLnBrk="1" fontAlgn="auto" latinLnBrk="0" hangingPunct="1">
                <a:lnSpc>
                  <a:spcPct val="110000"/>
                </a:lnSpc>
                <a:spcBef>
                  <a:spcPts val="0"/>
                </a:spcBef>
                <a:spcAft>
                  <a:spcPts val="0"/>
                </a:spcAft>
                <a:buClrTx/>
                <a:buSzTx/>
                <a:buFontTx/>
                <a:buNone/>
                <a:tabLst/>
                <a:defRPr/>
              </a:pPr>
              <a:r>
                <a:rPr kumimoji="0" lang="es-MX" sz="1000" b="1" i="0" u="none" strike="noStrike" kern="0" cap="none" spc="0" normalizeH="0" baseline="0" noProof="0" dirty="0">
                  <a:ln>
                    <a:noFill/>
                  </a:ln>
                  <a:solidFill>
                    <a:srgbClr val="3BB0C9"/>
                  </a:solidFill>
                  <a:effectLst/>
                  <a:uLnTx/>
                  <a:uFillTx/>
                  <a:latin typeface="Arial" panose="020B0604020202020204" pitchFamily="34" charset="0"/>
                  <a:ea typeface="Calibri" panose="020F0502020204030204" pitchFamily="34" charset="0"/>
                  <a:cs typeface="Cordia New" panose="020B0304020202020204" pitchFamily="34" charset="-34"/>
                </a:rPr>
                <a:t>@AyEVeporMas</a:t>
              </a:r>
              <a:endParaRPr kumimoji="0" lang="es-MX" sz="900" b="0" i="0" u="none" strike="noStrike" kern="0" cap="none" spc="0" normalizeH="0" baseline="0" noProof="0" dirty="0">
                <a:ln>
                  <a:noFill/>
                </a:ln>
                <a:solidFill>
                  <a:srgbClr val="333E48"/>
                </a:solidFill>
                <a:effectLst/>
                <a:uLnTx/>
                <a:uFillTx/>
                <a:latin typeface="Arial" panose="020B0604020202020204" pitchFamily="34" charset="0"/>
                <a:ea typeface="Calibri" panose="020F0502020204030204" pitchFamily="34" charset="0"/>
                <a:cs typeface="Cordia New" panose="020B0304020202020204" pitchFamily="34" charset="-34"/>
              </a:endParaRPr>
            </a:p>
          </p:txBody>
        </p:sp>
        <p:pic>
          <p:nvPicPr>
            <p:cNvPr id="6" name="Imagen 5">
              <a:extLst>
                <a:ext uri="{FF2B5EF4-FFF2-40B4-BE49-F238E27FC236}">
                  <a16:creationId xmlns:a16="http://schemas.microsoft.com/office/drawing/2014/main" id="{4FEA05B2-5F09-2B72-16CC-05CD4C754EA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31907" y="7773805"/>
              <a:ext cx="240665" cy="233045"/>
            </a:xfrm>
            <a:prstGeom prst="rect">
              <a:avLst/>
            </a:prstGeom>
          </p:spPr>
        </p:pic>
      </p:grpSp>
      <p:graphicFrame>
        <p:nvGraphicFramePr>
          <p:cNvPr id="7" name="Tabla 6">
            <a:extLst>
              <a:ext uri="{FF2B5EF4-FFF2-40B4-BE49-F238E27FC236}">
                <a16:creationId xmlns:a16="http://schemas.microsoft.com/office/drawing/2014/main" id="{F7AF52BF-94A1-1FB3-3DAE-BDDB6209B8AF}"/>
              </a:ext>
            </a:extLst>
          </p:cNvPr>
          <p:cNvGraphicFramePr>
            <a:graphicFrameLocks noGrp="1"/>
          </p:cNvGraphicFramePr>
          <p:nvPr>
            <p:extLst>
              <p:ext uri="{D42A27DB-BD31-4B8C-83A1-F6EECF244321}">
                <p14:modId xmlns:p14="http://schemas.microsoft.com/office/powerpoint/2010/main" val="563474861"/>
              </p:ext>
            </p:extLst>
          </p:nvPr>
        </p:nvGraphicFramePr>
        <p:xfrm>
          <a:off x="4013200" y="1769101"/>
          <a:ext cx="3492450" cy="5149042"/>
        </p:xfrm>
        <a:graphic>
          <a:graphicData uri="http://schemas.openxmlformats.org/drawingml/2006/table">
            <a:tbl>
              <a:tblPr/>
              <a:tblGrid>
                <a:gridCol w="1150027">
                  <a:extLst>
                    <a:ext uri="{9D8B030D-6E8A-4147-A177-3AD203B41FA5}">
                      <a16:colId xmlns:a16="http://schemas.microsoft.com/office/drawing/2014/main" val="1670013752"/>
                    </a:ext>
                  </a:extLst>
                </a:gridCol>
                <a:gridCol w="798966">
                  <a:extLst>
                    <a:ext uri="{9D8B030D-6E8A-4147-A177-3AD203B41FA5}">
                      <a16:colId xmlns:a16="http://schemas.microsoft.com/office/drawing/2014/main" val="3524699770"/>
                    </a:ext>
                  </a:extLst>
                </a:gridCol>
                <a:gridCol w="113377">
                  <a:extLst>
                    <a:ext uri="{9D8B030D-6E8A-4147-A177-3AD203B41FA5}">
                      <a16:colId xmlns:a16="http://schemas.microsoft.com/office/drawing/2014/main" val="2093327249"/>
                    </a:ext>
                  </a:extLst>
                </a:gridCol>
                <a:gridCol w="749143">
                  <a:extLst>
                    <a:ext uri="{9D8B030D-6E8A-4147-A177-3AD203B41FA5}">
                      <a16:colId xmlns:a16="http://schemas.microsoft.com/office/drawing/2014/main" val="3841040158"/>
                    </a:ext>
                  </a:extLst>
                </a:gridCol>
                <a:gridCol w="680937">
                  <a:extLst>
                    <a:ext uri="{9D8B030D-6E8A-4147-A177-3AD203B41FA5}">
                      <a16:colId xmlns:a16="http://schemas.microsoft.com/office/drawing/2014/main" val="554457584"/>
                    </a:ext>
                  </a:extLst>
                </a:gridCol>
              </a:tblGrid>
              <a:tr h="263618">
                <a:tc gridSpan="5">
                  <a:txBody>
                    <a:bodyPr/>
                    <a:lstStyle/>
                    <a:p>
                      <a:pPr algn="l" fontAlgn="ctr"/>
                      <a:r>
                        <a:rPr lang="es-MX" sz="1100" b="1" i="0" u="none" strike="noStrike" dirty="0">
                          <a:solidFill>
                            <a:srgbClr val="FFFFFF"/>
                          </a:solidFill>
                          <a:effectLst/>
                          <a:latin typeface="Duplicate Slab Bold" pitchFamily="50" charset="0"/>
                        </a:rPr>
                        <a:t>Mercados</a:t>
                      </a:r>
                    </a:p>
                  </a:txBody>
                  <a:tcPr marL="9525" marR="9525" marT="9525" marB="0" anchor="ctr">
                    <a:lnL>
                      <a:noFill/>
                    </a:lnL>
                    <a:lnR>
                      <a:noFill/>
                    </a:lnR>
                    <a:lnT>
                      <a:noFill/>
                    </a:lnT>
                    <a:lnB>
                      <a:noFill/>
                    </a:lnB>
                    <a:solidFill>
                      <a:srgbClr val="333E48"/>
                    </a:solidFill>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479318680"/>
                  </a:ext>
                </a:extLst>
              </a:tr>
              <a:tr h="276580">
                <a:tc>
                  <a:txBody>
                    <a:bodyPr/>
                    <a:lstStyle/>
                    <a:p>
                      <a:pPr algn="l" fontAlgn="ctr">
                        <a:buNone/>
                      </a:pPr>
                      <a:r>
                        <a:rPr lang="es-MX" sz="1000" b="1" i="0" u="none" strike="noStrike">
                          <a:solidFill>
                            <a:srgbClr val="FFFFFF"/>
                          </a:solidFill>
                          <a:effectLst/>
                          <a:latin typeface="Calibri" panose="020F0502020204030204" pitchFamily="34" charset="0"/>
                        </a:rPr>
                        <a:t>Accionario</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r" fontAlgn="ctr">
                        <a:buNone/>
                      </a:pPr>
                      <a:r>
                        <a:rPr lang="es-MX" sz="1000" b="1" i="0" u="none" strike="noStrike">
                          <a:solidFill>
                            <a:srgbClr val="FFFFFF"/>
                          </a:solidFill>
                          <a:effectLst/>
                          <a:latin typeface="Calibri" panose="020F0502020204030204" pitchFamily="34" charset="0"/>
                        </a:rPr>
                        <a:t>Puntos</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ctr" fontAlgn="ctr">
                        <a:buNone/>
                      </a:pPr>
                      <a:r>
                        <a:rPr lang="el-GR" sz="1000" b="1" i="0" u="none" strike="noStrike">
                          <a:solidFill>
                            <a:srgbClr val="FFFFFF"/>
                          </a:solidFill>
                          <a:effectLst/>
                          <a:latin typeface="Calibri" panose="020F0502020204030204" pitchFamily="34" charset="0"/>
                        </a:rPr>
                        <a:t>Δ</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r" fontAlgn="ctr">
                        <a:buNone/>
                      </a:pPr>
                      <a:r>
                        <a:rPr lang="es-MX" sz="1000" b="1" i="0" u="none" strike="noStrike">
                          <a:solidFill>
                            <a:srgbClr val="FFFFFF"/>
                          </a:solidFill>
                          <a:effectLst/>
                          <a:latin typeface="Calibri" panose="020F0502020204030204" pitchFamily="34" charset="0"/>
                        </a:rPr>
                        <a:t>Var. % diaria</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r" fontAlgn="ctr">
                        <a:buNone/>
                      </a:pPr>
                      <a:r>
                        <a:rPr lang="es-MX" sz="1000" b="1" i="0" u="none" strike="noStrike">
                          <a:solidFill>
                            <a:srgbClr val="FFFFFF"/>
                          </a:solidFill>
                          <a:effectLst/>
                          <a:latin typeface="Calibri" panose="020F0502020204030204" pitchFamily="34" charset="0"/>
                        </a:rPr>
                        <a:t>Var. % YTD</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extLst>
                  <a:ext uri="{0D108BD9-81ED-4DB2-BD59-A6C34878D82A}">
                    <a16:rowId xmlns:a16="http://schemas.microsoft.com/office/drawing/2014/main" val="930078779"/>
                  </a:ext>
                </a:extLst>
              </a:tr>
              <a:tr h="263618">
                <a:tc>
                  <a:txBody>
                    <a:bodyPr/>
                    <a:lstStyle/>
                    <a:p>
                      <a:pPr algn="l" fontAlgn="ctr">
                        <a:buNone/>
                      </a:pPr>
                      <a:r>
                        <a:rPr lang="es-MX" sz="1000" b="0" i="0" u="none" strike="noStrike">
                          <a:solidFill>
                            <a:srgbClr val="333E48"/>
                          </a:solidFill>
                          <a:effectLst/>
                          <a:latin typeface="Calibri" panose="020F0502020204030204" pitchFamily="34" charset="0"/>
                        </a:rPr>
                        <a:t>Futuros S&amp;P 500</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6,665.25</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ctr" fontAlgn="ctr">
                        <a:buNone/>
                      </a:pPr>
                      <a:r>
                        <a:rPr lang="es-MX" sz="1000" b="1" i="0" u="none" strike="noStrike">
                          <a:solidFill>
                            <a:srgbClr val="006600"/>
                          </a:solidFill>
                          <a:effectLst/>
                          <a:latin typeface="Wingdings 3" panose="05040102010807070707" pitchFamily="18" charset="2"/>
                        </a:rPr>
                        <a:t>h</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0.68</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9.29</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extLst>
                  <a:ext uri="{0D108BD9-81ED-4DB2-BD59-A6C34878D82A}">
                    <a16:rowId xmlns:a16="http://schemas.microsoft.com/office/drawing/2014/main" val="3293555432"/>
                  </a:ext>
                </a:extLst>
              </a:tr>
              <a:tr h="263618">
                <a:tc>
                  <a:txBody>
                    <a:bodyPr/>
                    <a:lstStyle/>
                    <a:p>
                      <a:pPr algn="l" fontAlgn="ctr">
                        <a:buNone/>
                      </a:pPr>
                      <a:r>
                        <a:rPr lang="es-MX" sz="1000" b="0" i="0" u="none" strike="noStrike">
                          <a:solidFill>
                            <a:srgbClr val="333E48"/>
                          </a:solidFill>
                          <a:effectLst/>
                          <a:latin typeface="Calibri" panose="020F0502020204030204" pitchFamily="34" charset="0"/>
                        </a:rPr>
                        <a:t>Futuros Dow Jones</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46,477.00</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ctr" fontAlgn="ctr">
                        <a:buNone/>
                      </a:pPr>
                      <a:r>
                        <a:rPr lang="es-MX" sz="1000" b="1" i="0" u="none" strike="noStrike">
                          <a:solidFill>
                            <a:srgbClr val="006600"/>
                          </a:solidFill>
                          <a:effectLst/>
                          <a:latin typeface="Wingdings 3" panose="05040102010807070707" pitchFamily="18" charset="2"/>
                        </a:rPr>
                        <a:t>h</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0.34</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8.41</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extLst>
                  <a:ext uri="{0D108BD9-81ED-4DB2-BD59-A6C34878D82A}">
                    <a16:rowId xmlns:a16="http://schemas.microsoft.com/office/drawing/2014/main" val="3496669185"/>
                  </a:ext>
                </a:extLst>
              </a:tr>
              <a:tr h="263618">
                <a:tc>
                  <a:txBody>
                    <a:bodyPr/>
                    <a:lstStyle/>
                    <a:p>
                      <a:pPr algn="l" fontAlgn="ctr">
                        <a:buNone/>
                      </a:pPr>
                      <a:r>
                        <a:rPr lang="es-MX" sz="1000" b="0" i="0" u="none" strike="noStrike">
                          <a:solidFill>
                            <a:srgbClr val="333E48"/>
                          </a:solidFill>
                          <a:effectLst/>
                          <a:latin typeface="Calibri" panose="020F0502020204030204" pitchFamily="34" charset="0"/>
                        </a:rPr>
                        <a:t>Futuros Nasdaq</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24,553.25</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ctr" fontAlgn="ctr">
                        <a:buNone/>
                      </a:pPr>
                      <a:r>
                        <a:rPr lang="es-MX" sz="1000" b="1" i="0" u="none" strike="noStrike">
                          <a:solidFill>
                            <a:srgbClr val="006600"/>
                          </a:solidFill>
                          <a:effectLst/>
                          <a:latin typeface="Wingdings 3" panose="05040102010807070707" pitchFamily="18" charset="2"/>
                        </a:rPr>
                        <a:t>h</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1.02</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12.18</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extLst>
                  <a:ext uri="{0D108BD9-81ED-4DB2-BD59-A6C34878D82A}">
                    <a16:rowId xmlns:a16="http://schemas.microsoft.com/office/drawing/2014/main" val="498349546"/>
                  </a:ext>
                </a:extLst>
              </a:tr>
              <a:tr h="276580">
                <a:tc>
                  <a:txBody>
                    <a:bodyPr/>
                    <a:lstStyle/>
                    <a:p>
                      <a:pPr algn="l" fontAlgn="ctr">
                        <a:buNone/>
                      </a:pPr>
                      <a:r>
                        <a:rPr lang="es-MX" sz="1000" b="0" i="0" u="none" strike="noStrike">
                          <a:solidFill>
                            <a:srgbClr val="333E48"/>
                          </a:solidFill>
                          <a:effectLst/>
                          <a:latin typeface="Calibri" panose="020F0502020204030204" pitchFamily="34" charset="0"/>
                        </a:rPr>
                        <a:t>S&amp;P/BMV IPC (cierre previo)</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61,877.27</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solidFill>
                      <a:srgbClr val="FFFFFF"/>
                    </a:solidFill>
                  </a:tcPr>
                </a:tc>
                <a:tc>
                  <a:txBody>
                    <a:bodyPr/>
                    <a:lstStyle/>
                    <a:p>
                      <a:pPr algn="ctr" fontAlgn="ctr">
                        <a:buNone/>
                      </a:pPr>
                      <a:r>
                        <a:rPr lang="es-MX" sz="1000" b="1" i="0" u="none" strike="noStrike">
                          <a:solidFill>
                            <a:srgbClr val="006600"/>
                          </a:solidFill>
                          <a:effectLst/>
                          <a:latin typeface="Wingdings 3" panose="05040102010807070707" pitchFamily="18" charset="2"/>
                        </a:rPr>
                        <a:t>h</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0.33</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26.70</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2955480151"/>
                  </a:ext>
                </a:extLst>
              </a:tr>
              <a:tr h="276580">
                <a:tc>
                  <a:txBody>
                    <a:bodyPr/>
                    <a:lstStyle/>
                    <a:p>
                      <a:pPr algn="l" fontAlgn="ctr">
                        <a:buNone/>
                      </a:pPr>
                      <a:r>
                        <a:rPr lang="es-MX" sz="1000" b="1" i="0" u="none" strike="noStrike">
                          <a:solidFill>
                            <a:srgbClr val="FFFFFF"/>
                          </a:solidFill>
                          <a:effectLst/>
                          <a:latin typeface="Calibri" panose="020F0502020204030204" pitchFamily="34" charset="0"/>
                        </a:rPr>
                        <a:t>Cambiario</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r" fontAlgn="ctr">
                        <a:buNone/>
                      </a:pPr>
                      <a:r>
                        <a:rPr lang="es-MX" sz="1000" b="1" i="0" u="none" strike="noStrike">
                          <a:solidFill>
                            <a:srgbClr val="FFFFFF"/>
                          </a:solidFill>
                          <a:effectLst/>
                          <a:latin typeface="Calibri" panose="020F0502020204030204" pitchFamily="34" charset="0"/>
                        </a:rPr>
                        <a:t> </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ctr" fontAlgn="ctr">
                        <a:buNone/>
                      </a:pPr>
                      <a:r>
                        <a:rPr lang="el-GR" sz="1000" b="1" i="0" u="none" strike="noStrike">
                          <a:solidFill>
                            <a:srgbClr val="FFFFFF"/>
                          </a:solidFill>
                          <a:effectLst/>
                          <a:latin typeface="Calibri" panose="020F0502020204030204" pitchFamily="34" charset="0"/>
                        </a:rPr>
                        <a:t>Δ</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r" fontAlgn="ctr">
                        <a:buNone/>
                      </a:pPr>
                      <a:r>
                        <a:rPr lang="es-MX" sz="1000" b="1" i="0" u="none" strike="noStrike">
                          <a:solidFill>
                            <a:srgbClr val="FFFFFF"/>
                          </a:solidFill>
                          <a:effectLst/>
                          <a:latin typeface="Calibri" panose="020F0502020204030204" pitchFamily="34" charset="0"/>
                        </a:rPr>
                        <a:t>Var. % diaria</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r" fontAlgn="ctr">
                        <a:buNone/>
                      </a:pPr>
                      <a:r>
                        <a:rPr lang="es-MX" sz="1000" b="1" i="0" u="none" strike="noStrike">
                          <a:solidFill>
                            <a:srgbClr val="FFFFFF"/>
                          </a:solidFill>
                          <a:effectLst/>
                          <a:latin typeface="Calibri" panose="020F0502020204030204" pitchFamily="34" charset="0"/>
                        </a:rPr>
                        <a:t>Var. % YTD</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extLst>
                  <a:ext uri="{0D108BD9-81ED-4DB2-BD59-A6C34878D82A}">
                    <a16:rowId xmlns:a16="http://schemas.microsoft.com/office/drawing/2014/main" val="1446598106"/>
                  </a:ext>
                </a:extLst>
              </a:tr>
              <a:tr h="263618">
                <a:tc>
                  <a:txBody>
                    <a:bodyPr/>
                    <a:lstStyle/>
                    <a:p>
                      <a:pPr algn="l" fontAlgn="ctr">
                        <a:buNone/>
                      </a:pPr>
                      <a:r>
                        <a:rPr lang="es-MX" sz="1000" b="0" i="0" u="none" strike="noStrike">
                          <a:solidFill>
                            <a:srgbClr val="333E48"/>
                          </a:solidFill>
                          <a:effectLst/>
                          <a:latin typeface="Calibri" panose="020F0502020204030204" pitchFamily="34" charset="0"/>
                        </a:rPr>
                        <a:t>USDMXN</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18.45</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ctr" fontAlgn="ctr">
                        <a:buNone/>
                      </a:pPr>
                      <a:r>
                        <a:rPr lang="es-MX" sz="1000" b="1" i="0" u="none" strike="noStrike">
                          <a:solidFill>
                            <a:srgbClr val="006600"/>
                          </a:solidFill>
                          <a:effectLst/>
                          <a:latin typeface="Wingdings 3" panose="05040102010807070707" pitchFamily="18" charset="2"/>
                        </a:rPr>
                        <a:t>i</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tcPr>
                </a:tc>
                <a:tc>
                  <a:txBody>
                    <a:bodyPr/>
                    <a:lstStyle/>
                    <a:p>
                      <a:pPr algn="r" fontAlgn="ctr">
                        <a:buNone/>
                      </a:pPr>
                      <a:r>
                        <a:rPr lang="es-MX" sz="1000" b="0" i="0" u="none" strike="noStrike">
                          <a:solidFill>
                            <a:srgbClr val="333E48"/>
                          </a:solidFill>
                          <a:effectLst/>
                          <a:latin typeface="Calibri" panose="020F0502020204030204" pitchFamily="34" charset="0"/>
                        </a:rPr>
                        <a:t>-0.17</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-11.42</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extLst>
                  <a:ext uri="{0D108BD9-81ED-4DB2-BD59-A6C34878D82A}">
                    <a16:rowId xmlns:a16="http://schemas.microsoft.com/office/drawing/2014/main" val="2909069745"/>
                  </a:ext>
                </a:extLst>
              </a:tr>
              <a:tr h="263618">
                <a:tc>
                  <a:txBody>
                    <a:bodyPr/>
                    <a:lstStyle/>
                    <a:p>
                      <a:pPr algn="l" fontAlgn="ctr">
                        <a:buNone/>
                      </a:pPr>
                      <a:r>
                        <a:rPr lang="es-MX" sz="1000" b="0" i="0" u="none" strike="noStrike">
                          <a:solidFill>
                            <a:srgbClr val="333E48"/>
                          </a:solidFill>
                          <a:effectLst/>
                          <a:latin typeface="Calibri" panose="020F0502020204030204" pitchFamily="34" charset="0"/>
                        </a:rPr>
                        <a:t>EURUSD</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1.15</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ctr" fontAlgn="ctr">
                        <a:buNone/>
                      </a:pPr>
                      <a:r>
                        <a:rPr lang="es-MX" sz="1000" b="1" i="0" u="none" strike="noStrike">
                          <a:solidFill>
                            <a:srgbClr val="006600"/>
                          </a:solidFill>
                          <a:effectLst/>
                          <a:latin typeface="Wingdings 3" panose="05040102010807070707" pitchFamily="18" charset="2"/>
                        </a:rPr>
                        <a:t>h</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0.23</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11.44</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extLst>
                  <a:ext uri="{0D108BD9-81ED-4DB2-BD59-A6C34878D82A}">
                    <a16:rowId xmlns:a16="http://schemas.microsoft.com/office/drawing/2014/main" val="295128084"/>
                  </a:ext>
                </a:extLst>
              </a:tr>
              <a:tr h="263618">
                <a:tc>
                  <a:txBody>
                    <a:bodyPr/>
                    <a:lstStyle/>
                    <a:p>
                      <a:pPr algn="l" fontAlgn="ctr">
                        <a:buNone/>
                      </a:pPr>
                      <a:r>
                        <a:rPr lang="es-MX" sz="1000" b="0" i="0" u="none" strike="noStrike">
                          <a:solidFill>
                            <a:srgbClr val="333E48"/>
                          </a:solidFill>
                          <a:effectLst/>
                          <a:latin typeface="Calibri" panose="020F0502020204030204" pitchFamily="34" charset="0"/>
                        </a:rPr>
                        <a:t>USDJPY</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156.93</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solidFill>
                      <a:srgbClr val="FFFFFF"/>
                    </a:solidFill>
                  </a:tcPr>
                </a:tc>
                <a:tc>
                  <a:txBody>
                    <a:bodyPr/>
                    <a:lstStyle/>
                    <a:p>
                      <a:pPr algn="ctr" fontAlgn="ctr">
                        <a:buNone/>
                      </a:pPr>
                      <a:r>
                        <a:rPr lang="es-MX" sz="1000" b="1" i="0" u="none" strike="noStrike">
                          <a:solidFill>
                            <a:srgbClr val="C00000"/>
                          </a:solidFill>
                          <a:effectLst/>
                          <a:latin typeface="Wingdings 3" panose="05040102010807070707" pitchFamily="18" charset="2"/>
                        </a:rPr>
                        <a:t>h</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tcPr>
                </a:tc>
                <a:tc>
                  <a:txBody>
                    <a:bodyPr/>
                    <a:lstStyle/>
                    <a:p>
                      <a:pPr algn="r" fontAlgn="ctr">
                        <a:buNone/>
                      </a:pPr>
                      <a:r>
                        <a:rPr lang="es-MX" sz="1000" b="0" i="0" u="none" strike="noStrike">
                          <a:solidFill>
                            <a:srgbClr val="333E48"/>
                          </a:solidFill>
                          <a:effectLst/>
                          <a:latin typeface="Calibri" panose="020F0502020204030204" pitchFamily="34" charset="0"/>
                        </a:rPr>
                        <a:t>0.33</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-0.17</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673981328"/>
                  </a:ext>
                </a:extLst>
              </a:tr>
              <a:tr h="276580">
                <a:tc>
                  <a:txBody>
                    <a:bodyPr/>
                    <a:lstStyle/>
                    <a:p>
                      <a:pPr algn="l" fontAlgn="ctr">
                        <a:buNone/>
                      </a:pPr>
                      <a:r>
                        <a:rPr lang="es-MX" sz="1000" b="1" i="0" u="none" strike="noStrike">
                          <a:solidFill>
                            <a:srgbClr val="FFFFFF"/>
                          </a:solidFill>
                          <a:effectLst/>
                          <a:latin typeface="Calibri" panose="020F0502020204030204" pitchFamily="34" charset="0"/>
                        </a:rPr>
                        <a:t>Dinero</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r" fontAlgn="ctr">
                        <a:buNone/>
                      </a:pPr>
                      <a:r>
                        <a:rPr lang="es-MX" sz="1000" b="1" i="0" u="none" strike="noStrike">
                          <a:solidFill>
                            <a:srgbClr val="FFFFFF"/>
                          </a:solidFill>
                          <a:effectLst/>
                          <a:latin typeface="Calibri" panose="020F0502020204030204" pitchFamily="34" charset="0"/>
                        </a:rPr>
                        <a:t>Rendimiento</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ctr" fontAlgn="ctr">
                        <a:buNone/>
                      </a:pPr>
                      <a:r>
                        <a:rPr lang="el-GR" sz="1000" b="1" i="0" u="none" strike="noStrike">
                          <a:solidFill>
                            <a:srgbClr val="FFFFFF"/>
                          </a:solidFill>
                          <a:effectLst/>
                          <a:latin typeface="Calibri" panose="020F0502020204030204" pitchFamily="34" charset="0"/>
                        </a:rPr>
                        <a:t>Δ</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r" fontAlgn="ctr">
                        <a:buNone/>
                      </a:pPr>
                      <a:r>
                        <a:rPr lang="es-MX" sz="1000" b="1" i="0" u="none" strike="noStrike">
                          <a:solidFill>
                            <a:srgbClr val="FFFFFF"/>
                          </a:solidFill>
                          <a:effectLst/>
                          <a:latin typeface="Calibri" panose="020F0502020204030204" pitchFamily="34" charset="0"/>
                        </a:rPr>
                        <a:t>Var. pb. diaria</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r" fontAlgn="ctr">
                        <a:buNone/>
                      </a:pPr>
                      <a:r>
                        <a:rPr lang="es-MX" sz="1000" b="1" i="0" u="none" strike="noStrike">
                          <a:solidFill>
                            <a:srgbClr val="FFFFFF"/>
                          </a:solidFill>
                          <a:effectLst/>
                          <a:latin typeface="Calibri" panose="020F0502020204030204" pitchFamily="34" charset="0"/>
                        </a:rPr>
                        <a:t>Var. pb. YTD</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extLst>
                  <a:ext uri="{0D108BD9-81ED-4DB2-BD59-A6C34878D82A}">
                    <a16:rowId xmlns:a16="http://schemas.microsoft.com/office/drawing/2014/main" val="3772088911"/>
                  </a:ext>
                </a:extLst>
              </a:tr>
              <a:tr h="263618">
                <a:tc>
                  <a:txBody>
                    <a:bodyPr/>
                    <a:lstStyle/>
                    <a:p>
                      <a:pPr algn="l" fontAlgn="ctr">
                        <a:buNone/>
                      </a:pPr>
                      <a:r>
                        <a:rPr lang="es-MX" sz="1000" b="0" i="0" u="none" strike="noStrike">
                          <a:solidFill>
                            <a:srgbClr val="333E48"/>
                          </a:solidFill>
                          <a:effectLst/>
                          <a:latin typeface="Calibri" panose="020F0502020204030204" pitchFamily="34" charset="0"/>
                        </a:rPr>
                        <a:t>Bono 10 años EE. UU.</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4.06</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ctr" fontAlgn="ctr">
                        <a:buNone/>
                      </a:pPr>
                      <a:r>
                        <a:rPr lang="es-MX" sz="1000" b="1" i="0" u="none" strike="noStrike">
                          <a:solidFill>
                            <a:srgbClr val="006600"/>
                          </a:solidFill>
                          <a:effectLst/>
                          <a:latin typeface="Wingdings 3" panose="05040102010807070707" pitchFamily="18" charset="2"/>
                        </a:rPr>
                        <a:t>i</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tcPr>
                </a:tc>
                <a:tc>
                  <a:txBody>
                    <a:bodyPr/>
                    <a:lstStyle/>
                    <a:p>
                      <a:pPr algn="r" fontAlgn="ctr">
                        <a:buNone/>
                      </a:pPr>
                      <a:r>
                        <a:rPr lang="es-MX" sz="1000" b="0" i="0" u="none" strike="noStrike">
                          <a:solidFill>
                            <a:srgbClr val="333E48"/>
                          </a:solidFill>
                          <a:effectLst/>
                          <a:latin typeface="Calibri" panose="020F0502020204030204" pitchFamily="34" charset="0"/>
                        </a:rPr>
                        <a:t>-0.77</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-51.3</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extLst>
                  <a:ext uri="{0D108BD9-81ED-4DB2-BD59-A6C34878D82A}">
                    <a16:rowId xmlns:a16="http://schemas.microsoft.com/office/drawing/2014/main" val="2971751301"/>
                  </a:ext>
                </a:extLst>
              </a:tr>
              <a:tr h="263618">
                <a:tc>
                  <a:txBody>
                    <a:bodyPr/>
                    <a:lstStyle/>
                    <a:p>
                      <a:pPr algn="l" fontAlgn="ctr">
                        <a:buNone/>
                      </a:pPr>
                      <a:r>
                        <a:rPr lang="es-MX" sz="1000" b="0" i="0" u="none" strike="noStrike">
                          <a:solidFill>
                            <a:srgbClr val="333E48"/>
                          </a:solidFill>
                          <a:effectLst/>
                          <a:latin typeface="Calibri" panose="020F0502020204030204" pitchFamily="34" charset="0"/>
                        </a:rPr>
                        <a:t>Bono 10 años MX</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8.67</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ctr" fontAlgn="ctr">
                        <a:buNone/>
                      </a:pPr>
                      <a:r>
                        <a:rPr lang="es-MX" sz="1000" b="1" i="0" u="none" strike="noStrike">
                          <a:solidFill>
                            <a:srgbClr val="C00000"/>
                          </a:solidFill>
                          <a:effectLst/>
                          <a:latin typeface="Wingdings 3" panose="05040102010807070707" pitchFamily="18" charset="2"/>
                        </a:rPr>
                        <a:t>h</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tcPr>
                </a:tc>
                <a:tc>
                  <a:txBody>
                    <a:bodyPr/>
                    <a:lstStyle/>
                    <a:p>
                      <a:pPr algn="r" fontAlgn="ctr">
                        <a:buNone/>
                      </a:pPr>
                      <a:r>
                        <a:rPr lang="es-MX" sz="1000" b="0" i="0" u="none" strike="noStrike">
                          <a:solidFill>
                            <a:srgbClr val="333E48"/>
                          </a:solidFill>
                          <a:effectLst/>
                          <a:latin typeface="Calibri" panose="020F0502020204030204" pitchFamily="34" charset="0"/>
                        </a:rPr>
                        <a:t>0.20</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-176.9</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extLst>
                  <a:ext uri="{0D108BD9-81ED-4DB2-BD59-A6C34878D82A}">
                    <a16:rowId xmlns:a16="http://schemas.microsoft.com/office/drawing/2014/main" val="2064009873"/>
                  </a:ext>
                </a:extLst>
              </a:tr>
              <a:tr h="263618">
                <a:tc>
                  <a:txBody>
                    <a:bodyPr/>
                    <a:lstStyle/>
                    <a:p>
                      <a:pPr algn="l" fontAlgn="ctr">
                        <a:buNone/>
                      </a:pPr>
                      <a:r>
                        <a:rPr lang="es-MX" sz="1000" b="0" i="0" u="none" strike="noStrike">
                          <a:solidFill>
                            <a:srgbClr val="333E48"/>
                          </a:solidFill>
                          <a:effectLst/>
                          <a:latin typeface="Calibri" panose="020F0502020204030204" pitchFamily="34" charset="0"/>
                        </a:rPr>
                        <a:t>TIIE fondeo 1d</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7.31</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ctr" fontAlgn="ctr">
                        <a:buNone/>
                      </a:pPr>
                      <a:r>
                        <a:rPr lang="es-MX" sz="1000" b="0" i="0" u="none" strike="noStrike">
                          <a:solidFill>
                            <a:srgbClr val="333E48"/>
                          </a:solidFill>
                          <a:effectLst/>
                          <a:latin typeface="Wingdings 3" panose="05040102010807070707" pitchFamily="18" charset="2"/>
                        </a:rPr>
                        <a:t>1</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tcPr>
                </a:tc>
                <a:tc>
                  <a:txBody>
                    <a:bodyPr/>
                    <a:lstStyle/>
                    <a:p>
                      <a:pPr algn="r" fontAlgn="ctr">
                        <a:buNone/>
                      </a:pPr>
                      <a:r>
                        <a:rPr lang="es-MX" sz="1000" b="0" i="0" u="none" strike="noStrike">
                          <a:solidFill>
                            <a:srgbClr val="333E48"/>
                          </a:solidFill>
                          <a:effectLst/>
                          <a:latin typeface="Calibri" panose="020F0502020204030204" pitchFamily="34" charset="0"/>
                        </a:rPr>
                        <a:t>0.00</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-289.0</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extLst>
                  <a:ext uri="{0D108BD9-81ED-4DB2-BD59-A6C34878D82A}">
                    <a16:rowId xmlns:a16="http://schemas.microsoft.com/office/drawing/2014/main" val="3711729481"/>
                  </a:ext>
                </a:extLst>
              </a:tr>
              <a:tr h="263618">
                <a:tc>
                  <a:txBody>
                    <a:bodyPr/>
                    <a:lstStyle/>
                    <a:p>
                      <a:pPr algn="l" fontAlgn="ctr">
                        <a:buNone/>
                      </a:pPr>
                      <a:r>
                        <a:rPr lang="es-MX" sz="1000" b="0" i="0" u="none" strike="noStrike">
                          <a:solidFill>
                            <a:srgbClr val="333E48"/>
                          </a:solidFill>
                          <a:effectLst/>
                          <a:latin typeface="Calibri" panose="020F0502020204030204" pitchFamily="34" charset="0"/>
                        </a:rPr>
                        <a:t>Cetes 28d</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7.25</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solidFill>
                      <a:srgbClr val="FFFFFF"/>
                    </a:solidFill>
                  </a:tcPr>
                </a:tc>
                <a:tc>
                  <a:txBody>
                    <a:bodyPr/>
                    <a:lstStyle/>
                    <a:p>
                      <a:pPr algn="ctr" fontAlgn="ctr">
                        <a:buNone/>
                      </a:pPr>
                      <a:r>
                        <a:rPr lang="es-MX" sz="1000" b="0" i="0" u="none" strike="noStrike">
                          <a:solidFill>
                            <a:srgbClr val="333E48"/>
                          </a:solidFill>
                          <a:effectLst/>
                          <a:latin typeface="Wingdings 3" panose="05040102010807070707" pitchFamily="18" charset="2"/>
                        </a:rPr>
                        <a:t>1</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tcPr>
                </a:tc>
                <a:tc>
                  <a:txBody>
                    <a:bodyPr/>
                    <a:lstStyle/>
                    <a:p>
                      <a:pPr algn="r" fontAlgn="ctr">
                        <a:buNone/>
                      </a:pPr>
                      <a:r>
                        <a:rPr lang="es-MX" sz="1000" b="0" i="0" u="none" strike="noStrike">
                          <a:solidFill>
                            <a:srgbClr val="333E48"/>
                          </a:solidFill>
                          <a:effectLst/>
                          <a:latin typeface="Calibri" panose="020F0502020204030204" pitchFamily="34" charset="0"/>
                        </a:rPr>
                        <a:t>0.00</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-279.0</a:t>
                      </a:r>
                    </a:p>
                  </a:txBody>
                  <a:tcPr marL="9525" marR="9525" marT="9525" marB="0" anchor="ctr">
                    <a:lnL>
                      <a:noFill/>
                    </a:lnL>
                    <a:lnR>
                      <a:noFill/>
                    </a:lnR>
                    <a:lnT w="6350" cap="flat" cmpd="sng" algn="ctr">
                      <a:solidFill>
                        <a:srgbClr val="C4D6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3635626491"/>
                  </a:ext>
                </a:extLst>
              </a:tr>
              <a:tr h="276580">
                <a:tc>
                  <a:txBody>
                    <a:bodyPr/>
                    <a:lstStyle/>
                    <a:p>
                      <a:pPr algn="l" fontAlgn="ctr">
                        <a:buNone/>
                      </a:pPr>
                      <a:r>
                        <a:rPr lang="es-MX" sz="1000" b="1" i="0" u="none" strike="noStrike">
                          <a:solidFill>
                            <a:srgbClr val="FFFFFF"/>
                          </a:solidFill>
                          <a:effectLst/>
                          <a:latin typeface="Calibri" panose="020F0502020204030204" pitchFamily="34" charset="0"/>
                        </a:rPr>
                        <a:t>Materias primas</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r" fontAlgn="ctr">
                        <a:buNone/>
                      </a:pPr>
                      <a:r>
                        <a:rPr lang="es-MX" sz="1000" b="1" i="0" u="none" strike="noStrike">
                          <a:solidFill>
                            <a:srgbClr val="FFFFFF"/>
                          </a:solidFill>
                          <a:effectLst/>
                          <a:latin typeface="Calibri" panose="020F0502020204030204" pitchFamily="34" charset="0"/>
                        </a:rPr>
                        <a:t>Dólares</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ctr" fontAlgn="ctr">
                        <a:buNone/>
                      </a:pPr>
                      <a:r>
                        <a:rPr lang="el-GR" sz="1000" b="1" i="0" u="none" strike="noStrike">
                          <a:solidFill>
                            <a:srgbClr val="FFFFFF"/>
                          </a:solidFill>
                          <a:effectLst/>
                          <a:latin typeface="Calibri" panose="020F0502020204030204" pitchFamily="34" charset="0"/>
                        </a:rPr>
                        <a:t>Δ</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3BB0C9"/>
                    </a:solidFill>
                  </a:tcPr>
                </a:tc>
                <a:tc>
                  <a:txBody>
                    <a:bodyPr/>
                    <a:lstStyle/>
                    <a:p>
                      <a:pPr algn="r" fontAlgn="ctr">
                        <a:buNone/>
                      </a:pPr>
                      <a:r>
                        <a:rPr lang="es-MX" sz="1000" b="1" i="0" u="none" strike="noStrike">
                          <a:solidFill>
                            <a:srgbClr val="FFFFFF"/>
                          </a:solidFill>
                          <a:effectLst/>
                          <a:latin typeface="Calibri" panose="020F0502020204030204" pitchFamily="34" charset="0"/>
                        </a:rPr>
                        <a:t>Var. % diaria</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tc>
                  <a:txBody>
                    <a:bodyPr/>
                    <a:lstStyle/>
                    <a:p>
                      <a:pPr algn="r" fontAlgn="ctr">
                        <a:buNone/>
                      </a:pPr>
                      <a:r>
                        <a:rPr lang="es-MX" sz="1000" b="1" i="0" u="none" strike="noStrike">
                          <a:solidFill>
                            <a:srgbClr val="FFFFFF"/>
                          </a:solidFill>
                          <a:effectLst/>
                          <a:latin typeface="Calibri" panose="020F0502020204030204" pitchFamily="34" charset="0"/>
                        </a:rPr>
                        <a:t>Var. % YTD</a:t>
                      </a:r>
                    </a:p>
                  </a:txBody>
                  <a:tcPr marL="9525" marR="9525" marT="9525" marB="0" anchor="ctr">
                    <a:lnL>
                      <a:noFill/>
                    </a:lnL>
                    <a:lnR>
                      <a:noFill/>
                    </a:lnR>
                    <a:lnT>
                      <a:noFill/>
                    </a:lnT>
                    <a:lnB w="6350" cap="flat" cmpd="sng" algn="ctr">
                      <a:solidFill>
                        <a:srgbClr val="FFFFFF"/>
                      </a:solidFill>
                      <a:prstDash val="solid"/>
                      <a:round/>
                      <a:headEnd type="none" w="med" len="med"/>
                      <a:tailEnd type="none" w="med" len="med"/>
                    </a:lnB>
                    <a:solidFill>
                      <a:srgbClr val="3BB0C9"/>
                    </a:solidFill>
                  </a:tcPr>
                </a:tc>
                <a:extLst>
                  <a:ext uri="{0D108BD9-81ED-4DB2-BD59-A6C34878D82A}">
                    <a16:rowId xmlns:a16="http://schemas.microsoft.com/office/drawing/2014/main" val="676586063"/>
                  </a:ext>
                </a:extLst>
              </a:tr>
              <a:tr h="263618">
                <a:tc>
                  <a:txBody>
                    <a:bodyPr/>
                    <a:lstStyle/>
                    <a:p>
                      <a:pPr algn="l" fontAlgn="ctr">
                        <a:buNone/>
                      </a:pPr>
                      <a:r>
                        <a:rPr lang="es-MX" sz="1000" b="0" i="0" u="none" strike="noStrike">
                          <a:solidFill>
                            <a:srgbClr val="333E48"/>
                          </a:solidFill>
                          <a:effectLst/>
                          <a:latin typeface="Calibri" panose="020F0502020204030204" pitchFamily="34" charset="0"/>
                        </a:rPr>
                        <a:t>Oro</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4,079.35</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ctr" fontAlgn="ctr">
                        <a:buNone/>
                      </a:pPr>
                      <a:r>
                        <a:rPr lang="es-MX" sz="1000" b="1" i="0" u="none" strike="noStrike">
                          <a:solidFill>
                            <a:srgbClr val="006600"/>
                          </a:solidFill>
                          <a:effectLst/>
                          <a:latin typeface="Wingdings 3" panose="05040102010807070707" pitchFamily="18" charset="2"/>
                        </a:rPr>
                        <a:t>h</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0.35</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55.43</a:t>
                      </a:r>
                    </a:p>
                  </a:txBody>
                  <a:tcPr marL="9525" marR="9525" marT="9525" marB="0" anchor="ctr">
                    <a:lnL>
                      <a:noFill/>
                    </a:lnL>
                    <a:lnR>
                      <a:noFill/>
                    </a:lnR>
                    <a:lnT w="6350" cap="flat" cmpd="sng" algn="ctr">
                      <a:solidFill>
                        <a:srgbClr val="FFFFFF"/>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extLst>
                  <a:ext uri="{0D108BD9-81ED-4DB2-BD59-A6C34878D82A}">
                    <a16:rowId xmlns:a16="http://schemas.microsoft.com/office/drawing/2014/main" val="1318140170"/>
                  </a:ext>
                </a:extLst>
              </a:tr>
              <a:tr h="263618">
                <a:tc>
                  <a:txBody>
                    <a:bodyPr/>
                    <a:lstStyle/>
                    <a:p>
                      <a:pPr algn="l" fontAlgn="ctr">
                        <a:buNone/>
                      </a:pPr>
                      <a:r>
                        <a:rPr lang="es-MX" sz="1000" b="0" i="0" u="none" strike="noStrike">
                          <a:solidFill>
                            <a:srgbClr val="333E48"/>
                          </a:solidFill>
                          <a:effectLst/>
                          <a:latin typeface="Calibri" panose="020F0502020204030204" pitchFamily="34" charset="0"/>
                        </a:rPr>
                        <a:t>Petróleo WTI</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58.06</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ctr" fontAlgn="ctr">
                        <a:buNone/>
                      </a:pPr>
                      <a:r>
                        <a:rPr lang="es-MX" sz="1000" b="1" i="0" u="none" strike="noStrike">
                          <a:solidFill>
                            <a:srgbClr val="333E48"/>
                          </a:solidFill>
                          <a:effectLst/>
                          <a:latin typeface="Wingdings 3" panose="05040102010807070707" pitchFamily="18" charset="2"/>
                        </a:rPr>
                        <a:t>1</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0.00</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-19.05</a:t>
                      </a:r>
                    </a:p>
                  </a:txBody>
                  <a:tcPr marL="9525" marR="9525" marT="9525" marB="0" anchor="ctr">
                    <a:lnL>
                      <a:noFill/>
                    </a:lnL>
                    <a:lnR>
                      <a:noFill/>
                    </a:lnR>
                    <a:lnT w="6350" cap="flat" cmpd="sng" algn="ctr">
                      <a:solidFill>
                        <a:srgbClr val="C4D600"/>
                      </a:solidFill>
                      <a:prstDash val="solid"/>
                      <a:round/>
                      <a:headEnd type="none" w="med" len="med"/>
                      <a:tailEnd type="none" w="med" len="med"/>
                    </a:lnT>
                    <a:lnB w="6350" cap="flat" cmpd="sng" algn="ctr">
                      <a:solidFill>
                        <a:srgbClr val="C4D600"/>
                      </a:solidFill>
                      <a:prstDash val="solid"/>
                      <a:round/>
                      <a:headEnd type="none" w="med" len="med"/>
                      <a:tailEnd type="none" w="med" len="med"/>
                    </a:lnB>
                    <a:solidFill>
                      <a:srgbClr val="FFFFFF"/>
                    </a:solidFill>
                  </a:tcPr>
                </a:tc>
                <a:extLst>
                  <a:ext uri="{0D108BD9-81ED-4DB2-BD59-A6C34878D82A}">
                    <a16:rowId xmlns:a16="http://schemas.microsoft.com/office/drawing/2014/main" val="4119589629"/>
                  </a:ext>
                </a:extLst>
              </a:tr>
              <a:tr h="263618">
                <a:tc>
                  <a:txBody>
                    <a:bodyPr/>
                    <a:lstStyle/>
                    <a:p>
                      <a:pPr algn="l" fontAlgn="ctr">
                        <a:buNone/>
                      </a:pPr>
                      <a:r>
                        <a:rPr lang="es-MX" sz="1000" b="0" i="0" u="none" strike="noStrike">
                          <a:solidFill>
                            <a:srgbClr val="333E48"/>
                          </a:solidFill>
                          <a:effectLst/>
                          <a:latin typeface="Calibri" panose="020F0502020204030204" pitchFamily="34" charset="0"/>
                        </a:rPr>
                        <a:t>Cobre</a:t>
                      </a:r>
                    </a:p>
                  </a:txBody>
                  <a:tcPr marL="9525" marR="9525" marT="9525" marB="0" anchor="ctr">
                    <a:lnL>
                      <a:noFill/>
                    </a:lnL>
                    <a:lnR>
                      <a:noFill/>
                    </a:lnR>
                    <a:lnT w="6350" cap="flat" cmpd="sng" algn="ctr">
                      <a:solidFill>
                        <a:srgbClr val="C4D600"/>
                      </a:solidFill>
                      <a:prstDash val="solid"/>
                      <a:round/>
                      <a:headEnd type="none" w="med" len="med"/>
                      <a:tailEnd type="none" w="med" len="med"/>
                    </a:lnT>
                    <a:lnB w="1270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499.25</a:t>
                      </a:r>
                    </a:p>
                  </a:txBody>
                  <a:tcPr marL="9525" marR="9525" marT="9525" marB="0" anchor="ctr">
                    <a:lnL>
                      <a:noFill/>
                    </a:lnL>
                    <a:lnR>
                      <a:noFill/>
                    </a:lnR>
                    <a:lnT w="6350" cap="flat" cmpd="sng" algn="ctr">
                      <a:solidFill>
                        <a:srgbClr val="C4D600"/>
                      </a:solidFill>
                      <a:prstDash val="solid"/>
                      <a:round/>
                      <a:headEnd type="none" w="med" len="med"/>
                      <a:tailEnd type="none" w="med" len="med"/>
                    </a:lnT>
                    <a:lnB w="12700" cap="flat" cmpd="sng" algn="ctr">
                      <a:solidFill>
                        <a:srgbClr val="C4D600"/>
                      </a:solidFill>
                      <a:prstDash val="solid"/>
                      <a:round/>
                      <a:headEnd type="none" w="med" len="med"/>
                      <a:tailEnd type="none" w="med" len="med"/>
                    </a:lnB>
                    <a:solidFill>
                      <a:srgbClr val="FFFFFF"/>
                    </a:solidFill>
                  </a:tcPr>
                </a:tc>
                <a:tc>
                  <a:txBody>
                    <a:bodyPr/>
                    <a:lstStyle/>
                    <a:p>
                      <a:pPr algn="ctr" fontAlgn="ctr">
                        <a:buNone/>
                      </a:pPr>
                      <a:r>
                        <a:rPr lang="es-MX" sz="1000" b="1" i="0" u="none" strike="noStrike">
                          <a:solidFill>
                            <a:srgbClr val="C00000"/>
                          </a:solidFill>
                          <a:effectLst/>
                          <a:latin typeface="Wingdings 3" panose="05040102010807070707" pitchFamily="18" charset="2"/>
                        </a:rPr>
                        <a:t>i</a:t>
                      </a:r>
                    </a:p>
                  </a:txBody>
                  <a:tcPr marL="9525" marR="9525" marT="9525" marB="0" anchor="ctr">
                    <a:lnL>
                      <a:noFill/>
                    </a:lnL>
                    <a:lnR>
                      <a:noFill/>
                    </a:lnR>
                    <a:lnT w="6350" cap="flat" cmpd="sng" algn="ctr">
                      <a:solidFill>
                        <a:srgbClr val="C4D600"/>
                      </a:solidFill>
                      <a:prstDash val="solid"/>
                      <a:round/>
                      <a:headEnd type="none" w="med" len="med"/>
                      <a:tailEnd type="none" w="med" len="med"/>
                    </a:lnT>
                    <a:lnB w="1270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a:solidFill>
                            <a:srgbClr val="333E48"/>
                          </a:solidFill>
                          <a:effectLst/>
                          <a:latin typeface="Calibri" panose="020F0502020204030204" pitchFamily="34" charset="0"/>
                        </a:rPr>
                        <a:t>-0.45</a:t>
                      </a:r>
                    </a:p>
                  </a:txBody>
                  <a:tcPr marL="9525" marR="9525" marT="9525" marB="0" anchor="ctr">
                    <a:lnL>
                      <a:noFill/>
                    </a:lnL>
                    <a:lnR>
                      <a:noFill/>
                    </a:lnR>
                    <a:lnT w="6350" cap="flat" cmpd="sng" algn="ctr">
                      <a:solidFill>
                        <a:srgbClr val="C4D600"/>
                      </a:solidFill>
                      <a:prstDash val="solid"/>
                      <a:round/>
                      <a:headEnd type="none" w="med" len="med"/>
                      <a:tailEnd type="none" w="med" len="med"/>
                    </a:lnT>
                    <a:lnB w="12700" cap="flat" cmpd="sng" algn="ctr">
                      <a:solidFill>
                        <a:srgbClr val="C4D600"/>
                      </a:solidFill>
                      <a:prstDash val="solid"/>
                      <a:round/>
                      <a:headEnd type="none" w="med" len="med"/>
                      <a:tailEnd type="none" w="med" len="med"/>
                    </a:lnB>
                    <a:solidFill>
                      <a:srgbClr val="FFFFFF"/>
                    </a:solidFill>
                  </a:tcPr>
                </a:tc>
                <a:tc>
                  <a:txBody>
                    <a:bodyPr/>
                    <a:lstStyle/>
                    <a:p>
                      <a:pPr algn="r" fontAlgn="ctr">
                        <a:buNone/>
                      </a:pPr>
                      <a:r>
                        <a:rPr lang="es-MX" sz="1000" b="0" i="0" u="none" strike="noStrike" dirty="0">
                          <a:solidFill>
                            <a:srgbClr val="333E48"/>
                          </a:solidFill>
                          <a:effectLst/>
                          <a:latin typeface="Calibri" panose="020F0502020204030204" pitchFamily="34" charset="0"/>
                        </a:rPr>
                        <a:t>23.99</a:t>
                      </a:r>
                    </a:p>
                  </a:txBody>
                  <a:tcPr marL="9525" marR="9525" marT="9525" marB="0" anchor="ctr">
                    <a:lnL>
                      <a:noFill/>
                    </a:lnL>
                    <a:lnR>
                      <a:noFill/>
                    </a:lnR>
                    <a:lnT w="6350" cap="flat" cmpd="sng" algn="ctr">
                      <a:solidFill>
                        <a:srgbClr val="C4D600"/>
                      </a:solidFill>
                      <a:prstDash val="solid"/>
                      <a:round/>
                      <a:headEnd type="none" w="med" len="med"/>
                      <a:tailEnd type="none" w="med" len="med"/>
                    </a:lnT>
                    <a:lnB w="12700" cap="flat" cmpd="sng" algn="ctr">
                      <a:solidFill>
                        <a:srgbClr val="C4D600"/>
                      </a:solidFill>
                      <a:prstDash val="solid"/>
                      <a:round/>
                      <a:headEnd type="none" w="med" len="med"/>
                      <a:tailEnd type="none" w="med" len="med"/>
                    </a:lnB>
                    <a:solidFill>
                      <a:srgbClr val="FFFFFF"/>
                    </a:solidFill>
                  </a:tcPr>
                </a:tc>
                <a:extLst>
                  <a:ext uri="{0D108BD9-81ED-4DB2-BD59-A6C34878D82A}">
                    <a16:rowId xmlns:a16="http://schemas.microsoft.com/office/drawing/2014/main" val="402558286"/>
                  </a:ext>
                </a:extLst>
              </a:tr>
            </a:tbl>
          </a:graphicData>
        </a:graphic>
      </p:graphicFrame>
      <p:sp>
        <p:nvSpPr>
          <p:cNvPr id="8" name="Cuadro de texto 16">
            <a:extLst>
              <a:ext uri="{FF2B5EF4-FFF2-40B4-BE49-F238E27FC236}">
                <a16:creationId xmlns:a16="http://schemas.microsoft.com/office/drawing/2014/main" id="{EF5842E5-8D4E-382C-0046-68554C4784E7}"/>
              </a:ext>
            </a:extLst>
          </p:cNvPr>
          <p:cNvSpPr txBox="1"/>
          <p:nvPr/>
        </p:nvSpPr>
        <p:spPr>
          <a:xfrm>
            <a:off x="4013649" y="7510825"/>
            <a:ext cx="3501862" cy="1125091"/>
          </a:xfrm>
          <a:prstGeom prst="rect">
            <a:avLst/>
          </a:prstGeom>
          <a:solidFill>
            <a:srgbClr val="A4DAE7"/>
          </a:solid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l" defTabSz="914400" eaLnBrk="1" fontAlgn="ctr" latinLnBrk="0" hangingPunct="1">
              <a:lnSpc>
                <a:spcPct val="115000"/>
              </a:lnSpc>
              <a:spcBef>
                <a:spcPts val="0"/>
              </a:spcBef>
              <a:spcAft>
                <a:spcPts val="0"/>
              </a:spcAft>
              <a:buClrTx/>
              <a:buSzTx/>
              <a:buFontTx/>
              <a:buNone/>
              <a:tabLst/>
              <a:defRPr/>
            </a:pPr>
            <a:r>
              <a:rPr kumimoji="0" lang="es-MX" sz="1200" b="1" i="0" u="none" strike="noStrike" kern="0" cap="none" spc="0" normalizeH="0" baseline="0" noProof="0" dirty="0">
                <a:ln>
                  <a:noFill/>
                </a:ln>
                <a:solidFill>
                  <a:srgbClr val="333E48"/>
                </a:solidFill>
                <a:effectLst/>
                <a:uLnTx/>
                <a:uFillTx/>
                <a:latin typeface="Calibri" panose="020F0502020204030204" pitchFamily="34" charset="0"/>
                <a:ea typeface="Calibri" panose="020F0502020204030204" pitchFamily="34" charset="0"/>
                <a:cs typeface="Calibri" panose="020F0502020204030204" pitchFamily="34" charset="0"/>
              </a:rPr>
              <a:t>Notas de Interés:</a:t>
            </a:r>
            <a:endParaRPr kumimoji="0" lang="es-MX" sz="1000" b="0" i="0" u="none" strike="noStrike" kern="0" cap="none" spc="0" normalizeH="0" baseline="0" noProof="0" dirty="0">
              <a:ln>
                <a:noFill/>
              </a:ln>
              <a:solidFill>
                <a:srgbClr val="333E48"/>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indent="-342900" defTabSz="914400">
              <a:lnSpc>
                <a:spcPct val="115000"/>
              </a:lnSpc>
              <a:buSzPts val="800"/>
              <a:buFont typeface="Symbol" pitchFamily="2" charset="2"/>
              <a:buChar char=""/>
              <a:defRPr/>
            </a:pPr>
            <a:r>
              <a:rPr lang="es-MX" sz="1000" b="1" kern="0" dirty="0">
                <a:solidFill>
                  <a:srgbClr val="333E48"/>
                </a:solidFill>
                <a:latin typeface="Calibri" panose="020F0502020204030204" pitchFamily="34" charset="0"/>
                <a:ea typeface="Times New Roman" panose="02020603050405020304" pitchFamily="18" charset="0"/>
                <a:cs typeface="Calibri" panose="020F0502020204030204" pitchFamily="34" charset="0"/>
              </a:rPr>
              <a:t>ECO B×+:</a:t>
            </a:r>
            <a:r>
              <a:rPr lang="es-MX" sz="1000" kern="0" dirty="0">
                <a:solidFill>
                  <a:srgbClr val="333E48"/>
                </a:solidFill>
                <a:latin typeface="Calibri" panose="020F0502020204030204" pitchFamily="34" charset="0"/>
                <a:ea typeface="MS Mincho" panose="02020609040205080304" pitchFamily="49" charset="-128"/>
                <a:cs typeface="Calibri" panose="020F0502020204030204" pitchFamily="34" charset="0"/>
              </a:rPr>
              <a:t> IGAE septiembre </a:t>
            </a:r>
            <a:r>
              <a:rPr lang="es-MX" sz="1000" b="1" u="sng" kern="0" dirty="0">
                <a:solidFill>
                  <a:srgbClr val="333E48"/>
                </a:solidFill>
                <a:latin typeface="Calibri" panose="020F0502020204030204" pitchFamily="34" charset="0"/>
                <a:ea typeface="MS Mincho" panose="02020609040205080304" pitchFamily="49" charset="-128"/>
                <a:cs typeface="Calibri" panose="020F0502020204030204" pitchFamily="34" charset="0"/>
                <a:hlinkClick r:id="rId4"/>
              </a:rPr>
              <a:t>Ver Nota </a:t>
            </a:r>
            <a:endParaRPr lang="es-MX" sz="1000" b="1" u="sng" kern="0" dirty="0">
              <a:solidFill>
                <a:srgbClr val="333E48"/>
              </a:solidFill>
              <a:latin typeface="Calibri" panose="020F0502020204030204" pitchFamily="34" charset="0"/>
              <a:ea typeface="MS Mincho" panose="02020609040205080304" pitchFamily="49" charset="-128"/>
              <a:cs typeface="Calibri" panose="020F0502020204030204" pitchFamily="34" charset="0"/>
            </a:endParaRPr>
          </a:p>
          <a:p>
            <a:pPr marL="342900" indent="-342900" defTabSz="914400">
              <a:lnSpc>
                <a:spcPct val="115000"/>
              </a:lnSpc>
              <a:buSzPts val="800"/>
              <a:buFont typeface="Symbol" pitchFamily="2" charset="2"/>
              <a:buChar char=""/>
              <a:defRPr/>
            </a:pPr>
            <a:r>
              <a:rPr lang="es-MX" sz="1000" b="1" kern="0" dirty="0">
                <a:solidFill>
                  <a:srgbClr val="333E48"/>
                </a:solidFill>
                <a:latin typeface="Calibri" panose="020F0502020204030204" pitchFamily="34" charset="0"/>
                <a:ea typeface="Times New Roman" panose="02020603050405020304" pitchFamily="18" charset="0"/>
                <a:cs typeface="Calibri" panose="020F0502020204030204" pitchFamily="34" charset="0"/>
              </a:rPr>
              <a:t>ECO B×+:</a:t>
            </a:r>
            <a:r>
              <a:rPr lang="es-MX" sz="1000" kern="0" dirty="0">
                <a:solidFill>
                  <a:srgbClr val="333E48"/>
                </a:solidFill>
                <a:latin typeface="Calibri" panose="020F0502020204030204" pitchFamily="34" charset="0"/>
                <a:ea typeface="MS Mincho" panose="02020609040205080304" pitchFamily="49" charset="-128"/>
                <a:cs typeface="Calibri" panose="020F0502020204030204" pitchFamily="34" charset="0"/>
              </a:rPr>
              <a:t> Consumo privado agosto </a:t>
            </a:r>
            <a:r>
              <a:rPr lang="es-MX" sz="1000" b="1" u="sng" kern="0" dirty="0">
                <a:solidFill>
                  <a:srgbClr val="333E48"/>
                </a:solidFill>
                <a:latin typeface="Calibri" panose="020F0502020204030204" pitchFamily="34" charset="0"/>
                <a:ea typeface="MS Mincho" panose="02020609040205080304" pitchFamily="49" charset="-128"/>
                <a:cs typeface="Calibri" panose="020F0502020204030204" pitchFamily="34" charset="0"/>
                <a:hlinkClick r:id="rId5"/>
              </a:rPr>
              <a:t>Ver Nota </a:t>
            </a:r>
            <a:endParaRPr lang="es-MX" sz="1000" b="1" u="sng" kern="0" dirty="0">
              <a:solidFill>
                <a:srgbClr val="333E48"/>
              </a:solidFill>
              <a:latin typeface="Calibri" panose="020F0502020204030204" pitchFamily="34" charset="0"/>
              <a:ea typeface="MS Mincho" panose="02020609040205080304" pitchFamily="49" charset="-128"/>
              <a:cs typeface="Calibri" panose="020F0502020204030204" pitchFamily="34" charset="0"/>
            </a:endParaRPr>
          </a:p>
          <a:p>
            <a:pPr marL="342900" indent="-342900" defTabSz="914400">
              <a:lnSpc>
                <a:spcPct val="115000"/>
              </a:lnSpc>
              <a:buSzPts val="800"/>
              <a:buFont typeface="Symbol" pitchFamily="2" charset="2"/>
              <a:buChar char=""/>
              <a:defRPr/>
            </a:pPr>
            <a:r>
              <a:rPr lang="es-MX" sz="1000" b="1" kern="0" dirty="0">
                <a:solidFill>
                  <a:srgbClr val="333E48"/>
                </a:solidFill>
                <a:latin typeface="Calibri" panose="020F0502020204030204" pitchFamily="34" charset="0"/>
                <a:ea typeface="Times New Roman" panose="02020603050405020304" pitchFamily="18" charset="0"/>
                <a:cs typeface="Calibri" panose="020F0502020204030204" pitchFamily="34" charset="0"/>
              </a:rPr>
              <a:t>ECO B×+:</a:t>
            </a:r>
            <a:r>
              <a:rPr lang="es-MX" sz="1000" kern="0" dirty="0">
                <a:solidFill>
                  <a:srgbClr val="333E48"/>
                </a:solidFill>
                <a:latin typeface="Calibri" panose="020F0502020204030204" pitchFamily="34" charset="0"/>
                <a:ea typeface="MS Mincho" panose="02020609040205080304" pitchFamily="49" charset="-128"/>
                <a:cs typeface="Calibri" panose="020F0502020204030204" pitchFamily="34" charset="0"/>
              </a:rPr>
              <a:t> Anuncio Banxico </a:t>
            </a:r>
            <a:r>
              <a:rPr lang="es-MX" sz="1000" b="1" u="sng" kern="0" dirty="0">
                <a:solidFill>
                  <a:srgbClr val="333E48"/>
                </a:solidFill>
                <a:latin typeface="Calibri" panose="020F0502020204030204" pitchFamily="34" charset="0"/>
                <a:ea typeface="MS Mincho" panose="02020609040205080304" pitchFamily="49" charset="-128"/>
                <a:cs typeface="Calibri" panose="020F0502020204030204" pitchFamily="34" charset="0"/>
                <a:hlinkClick r:id="rId6"/>
              </a:rPr>
              <a:t>Ver Nota </a:t>
            </a:r>
            <a:endParaRPr lang="es-MX" sz="1000" b="1" u="sng" kern="0" dirty="0">
              <a:solidFill>
                <a:srgbClr val="333E48"/>
              </a:solidFill>
              <a:latin typeface="Calibri" panose="020F0502020204030204" pitchFamily="34" charset="0"/>
              <a:ea typeface="MS Mincho" panose="02020609040205080304" pitchFamily="49" charset="-128"/>
              <a:cs typeface="Calibri" panose="020F0502020204030204" pitchFamily="34" charset="0"/>
            </a:endParaRPr>
          </a:p>
          <a:p>
            <a:pPr marL="342900" marR="0" lvl="0" indent="-342900" algn="l" defTabSz="914400" eaLnBrk="1" fontAlgn="auto" latinLnBrk="0" hangingPunct="1">
              <a:lnSpc>
                <a:spcPct val="115000"/>
              </a:lnSpc>
              <a:spcBef>
                <a:spcPts val="0"/>
              </a:spcBef>
              <a:spcAft>
                <a:spcPts val="0"/>
              </a:spcAft>
              <a:buClrTx/>
              <a:buSzPts val="800"/>
              <a:buFont typeface="Symbol" pitchFamily="2" charset="2"/>
              <a:buChar char=""/>
              <a:tabLst/>
              <a:defRPr/>
            </a:pPr>
            <a:r>
              <a:rPr lang="es-ES_tradnl" sz="1000" b="1" kern="0" dirty="0">
                <a:solidFill>
                  <a:srgbClr val="333E48"/>
                </a:solidFill>
                <a:latin typeface="Calibri" panose="020F0502020204030204" pitchFamily="34" charset="0"/>
                <a:ea typeface="Times New Roman" panose="02020603050405020304" pitchFamily="18" charset="0"/>
                <a:cs typeface="Calibri" panose="020F0502020204030204" pitchFamily="34" charset="0"/>
              </a:rPr>
              <a:t>Visita nuestro</a:t>
            </a:r>
            <a:r>
              <a:rPr kumimoji="0" lang="es-ES_tradnl" sz="1000" b="1" i="0" u="none" strike="noStrike" kern="0" cap="none" spc="0" normalizeH="0" baseline="0" noProof="0" dirty="0">
                <a:ln>
                  <a:noFill/>
                </a:ln>
                <a:solidFill>
                  <a:srgbClr val="333E48"/>
                </a:solidFill>
                <a:effectLst/>
                <a:uLnTx/>
                <a:uFillTx/>
                <a:latin typeface="Calibri" panose="020F0502020204030204" pitchFamily="34" charset="0"/>
                <a:ea typeface="Times New Roman" panose="02020603050405020304" pitchFamily="18" charset="0"/>
                <a:cs typeface="Calibri" panose="020F0502020204030204" pitchFamily="34" charset="0"/>
              </a:rPr>
              <a:t> Blog de </a:t>
            </a:r>
            <a:r>
              <a:rPr kumimoji="0" lang="es-ES_tradnl" sz="1000" b="1" i="0" u="sng" strike="noStrike" kern="0" cap="none" spc="0" normalizeH="0" baseline="0" noProof="0" dirty="0">
                <a:ln>
                  <a:noFill/>
                </a:ln>
                <a:solidFill>
                  <a:srgbClr val="333E48"/>
                </a:solidFill>
                <a:effectLst/>
                <a:uLnTx/>
                <a:uFillTx/>
                <a:latin typeface="Calibri" panose="020F0502020204030204" pitchFamily="34" charset="0"/>
                <a:ea typeface="MS Mincho" panose="02020609040205080304" pitchFamily="49" charset="-128"/>
                <a:cs typeface="Calibri" panose="020F0502020204030204" pitchFamily="34" charset="0"/>
                <a:hlinkClick r:id="rId7"/>
              </a:rPr>
              <a:t>Análisis y Estrategia</a:t>
            </a:r>
            <a:endParaRPr lang="es-MX" sz="1000" b="1" u="sng" kern="0" dirty="0">
              <a:solidFill>
                <a:srgbClr val="333E48"/>
              </a:solidFill>
              <a:latin typeface="Calibri" panose="020F0502020204030204" pitchFamily="34" charset="0"/>
              <a:ea typeface="MS Mincho" panose="02020609040205080304" pitchFamily="49" charset="-128"/>
              <a:cs typeface="Calibri" panose="020F0502020204030204" pitchFamily="34" charset="0"/>
            </a:endParaRPr>
          </a:p>
        </p:txBody>
      </p:sp>
    </p:spTree>
    <p:extLst>
      <p:ext uri="{BB962C8B-B14F-4D97-AF65-F5344CB8AC3E}">
        <p14:creationId xmlns:p14="http://schemas.microsoft.com/office/powerpoint/2010/main" val="3829592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upo 22">
            <a:extLst>
              <a:ext uri="{FF2B5EF4-FFF2-40B4-BE49-F238E27FC236}">
                <a16:creationId xmlns:a16="http://schemas.microsoft.com/office/drawing/2014/main" id="{CFAE4AB3-2008-8B27-3503-83C405877920}"/>
              </a:ext>
            </a:extLst>
          </p:cNvPr>
          <p:cNvGrpSpPr/>
          <p:nvPr/>
        </p:nvGrpSpPr>
        <p:grpSpPr>
          <a:xfrm>
            <a:off x="0" y="793466"/>
            <a:ext cx="7740649" cy="461664"/>
            <a:chOff x="0" y="1243516"/>
            <a:chExt cx="7740649" cy="461664"/>
          </a:xfrm>
        </p:grpSpPr>
        <p:sp>
          <p:nvSpPr>
            <p:cNvPr id="17" name="29 Triángulo isósceles">
              <a:extLst>
                <a:ext uri="{FF2B5EF4-FFF2-40B4-BE49-F238E27FC236}">
                  <a16:creationId xmlns:a16="http://schemas.microsoft.com/office/drawing/2014/main" id="{A159BABD-737F-3C7B-3953-F17FC561E602}"/>
                </a:ext>
              </a:extLst>
            </p:cNvPr>
            <p:cNvSpPr/>
            <p:nvPr/>
          </p:nvSpPr>
          <p:spPr>
            <a:xfrm>
              <a:off x="544963" y="1560654"/>
              <a:ext cx="149853" cy="79287"/>
            </a:xfrm>
            <a:custGeom>
              <a:avLst/>
              <a:gdLst>
                <a:gd name="connsiteX0" fmla="*/ 0 w 67310"/>
                <a:gd name="connsiteY0" fmla="*/ 73025 h 73025"/>
                <a:gd name="connsiteX1" fmla="*/ 33655 w 67310"/>
                <a:gd name="connsiteY1" fmla="*/ 0 h 73025"/>
                <a:gd name="connsiteX2" fmla="*/ 67310 w 67310"/>
                <a:gd name="connsiteY2" fmla="*/ 73025 h 73025"/>
                <a:gd name="connsiteX3" fmla="*/ 0 w 67310"/>
                <a:gd name="connsiteY3" fmla="*/ 73025 h 73025"/>
                <a:gd name="connsiteX0" fmla="*/ 0 w 99856"/>
                <a:gd name="connsiteY0" fmla="*/ 97850 h 97850"/>
                <a:gd name="connsiteX1" fmla="*/ 99856 w 99856"/>
                <a:gd name="connsiteY1" fmla="*/ 0 h 97850"/>
                <a:gd name="connsiteX2" fmla="*/ 67310 w 99856"/>
                <a:gd name="connsiteY2" fmla="*/ 97850 h 97850"/>
                <a:gd name="connsiteX3" fmla="*/ 0 w 99856"/>
                <a:gd name="connsiteY3" fmla="*/ 9785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23970 h 97850"/>
                <a:gd name="connsiteX2" fmla="*/ 117040 w 149586"/>
                <a:gd name="connsiteY2" fmla="*/ 97850 h 97850"/>
                <a:gd name="connsiteX3" fmla="*/ 0 w 149586"/>
                <a:gd name="connsiteY3" fmla="*/ 0 h 9785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612 w 150198"/>
                <a:gd name="connsiteY0" fmla="*/ 5716 h 79596"/>
                <a:gd name="connsiteX1" fmla="*/ 63258 w 150198"/>
                <a:gd name="connsiteY1" fmla="*/ 5716 h 79596"/>
                <a:gd name="connsiteX2" fmla="*/ 150198 w 150198"/>
                <a:gd name="connsiteY2" fmla="*/ 5716 h 79596"/>
                <a:gd name="connsiteX3" fmla="*/ 117652 w 150198"/>
                <a:gd name="connsiteY3" fmla="*/ 79596 h 79596"/>
                <a:gd name="connsiteX4" fmla="*/ 612 w 150198"/>
                <a:gd name="connsiteY4" fmla="*/ 5716 h 79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198" h="79596">
                  <a:moveTo>
                    <a:pt x="612" y="5716"/>
                  </a:moveTo>
                  <a:cubicBezTo>
                    <a:pt x="-5706" y="-7147"/>
                    <a:pt x="38327" y="5716"/>
                    <a:pt x="63258" y="5716"/>
                  </a:cubicBezTo>
                  <a:cubicBezTo>
                    <a:pt x="88189" y="5716"/>
                    <a:pt x="143880" y="-7147"/>
                    <a:pt x="150198" y="5716"/>
                  </a:cubicBezTo>
                  <a:lnTo>
                    <a:pt x="117652" y="79596"/>
                  </a:lnTo>
                  <a:cubicBezTo>
                    <a:pt x="78639" y="54969"/>
                    <a:pt x="32292" y="12001"/>
                    <a:pt x="612" y="5716"/>
                  </a:cubicBezTo>
                  <a:close/>
                </a:path>
              </a:pathLst>
            </a:custGeom>
            <a:solidFill>
              <a:srgbClr val="D2D3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18" name="29 Triángulo isósceles">
              <a:extLst>
                <a:ext uri="{FF2B5EF4-FFF2-40B4-BE49-F238E27FC236}">
                  <a16:creationId xmlns:a16="http://schemas.microsoft.com/office/drawing/2014/main" id="{3D52E41A-9B2A-E6CC-CE5F-02E9CFF9B3B4}"/>
                </a:ext>
              </a:extLst>
            </p:cNvPr>
            <p:cNvSpPr/>
            <p:nvPr/>
          </p:nvSpPr>
          <p:spPr>
            <a:xfrm flipH="1" flipV="1">
              <a:off x="2462383" y="1267552"/>
              <a:ext cx="149853" cy="79287"/>
            </a:xfrm>
            <a:custGeom>
              <a:avLst/>
              <a:gdLst>
                <a:gd name="connsiteX0" fmla="*/ 0 w 67310"/>
                <a:gd name="connsiteY0" fmla="*/ 73025 h 73025"/>
                <a:gd name="connsiteX1" fmla="*/ 33655 w 67310"/>
                <a:gd name="connsiteY1" fmla="*/ 0 h 73025"/>
                <a:gd name="connsiteX2" fmla="*/ 67310 w 67310"/>
                <a:gd name="connsiteY2" fmla="*/ 73025 h 73025"/>
                <a:gd name="connsiteX3" fmla="*/ 0 w 67310"/>
                <a:gd name="connsiteY3" fmla="*/ 73025 h 73025"/>
                <a:gd name="connsiteX0" fmla="*/ 0 w 99856"/>
                <a:gd name="connsiteY0" fmla="*/ 97850 h 97850"/>
                <a:gd name="connsiteX1" fmla="*/ 99856 w 99856"/>
                <a:gd name="connsiteY1" fmla="*/ 0 h 97850"/>
                <a:gd name="connsiteX2" fmla="*/ 67310 w 99856"/>
                <a:gd name="connsiteY2" fmla="*/ 97850 h 97850"/>
                <a:gd name="connsiteX3" fmla="*/ 0 w 99856"/>
                <a:gd name="connsiteY3" fmla="*/ 9785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23970 h 97850"/>
                <a:gd name="connsiteX2" fmla="*/ 117040 w 149586"/>
                <a:gd name="connsiteY2" fmla="*/ 97850 h 97850"/>
                <a:gd name="connsiteX3" fmla="*/ 0 w 149586"/>
                <a:gd name="connsiteY3" fmla="*/ 0 h 9785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612 w 150198"/>
                <a:gd name="connsiteY0" fmla="*/ 5716 h 79596"/>
                <a:gd name="connsiteX1" fmla="*/ 63258 w 150198"/>
                <a:gd name="connsiteY1" fmla="*/ 5716 h 79596"/>
                <a:gd name="connsiteX2" fmla="*/ 150198 w 150198"/>
                <a:gd name="connsiteY2" fmla="*/ 5716 h 79596"/>
                <a:gd name="connsiteX3" fmla="*/ 117652 w 150198"/>
                <a:gd name="connsiteY3" fmla="*/ 79596 h 79596"/>
                <a:gd name="connsiteX4" fmla="*/ 612 w 150198"/>
                <a:gd name="connsiteY4" fmla="*/ 5716 h 79596"/>
                <a:gd name="connsiteX0" fmla="*/ 612 w 150198"/>
                <a:gd name="connsiteY0" fmla="*/ 5716 h 79596"/>
                <a:gd name="connsiteX1" fmla="*/ 63258 w 150198"/>
                <a:gd name="connsiteY1" fmla="*/ 5716 h 79596"/>
                <a:gd name="connsiteX2" fmla="*/ 150198 w 150198"/>
                <a:gd name="connsiteY2" fmla="*/ 5716 h 79596"/>
                <a:gd name="connsiteX3" fmla="*/ 123477 w 150198"/>
                <a:gd name="connsiteY3" fmla="*/ 79596 h 79596"/>
                <a:gd name="connsiteX4" fmla="*/ 612 w 150198"/>
                <a:gd name="connsiteY4" fmla="*/ 5716 h 79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198" h="79596">
                  <a:moveTo>
                    <a:pt x="612" y="5716"/>
                  </a:moveTo>
                  <a:cubicBezTo>
                    <a:pt x="-5706" y="-7147"/>
                    <a:pt x="38327" y="5716"/>
                    <a:pt x="63258" y="5716"/>
                  </a:cubicBezTo>
                  <a:cubicBezTo>
                    <a:pt x="88189" y="5716"/>
                    <a:pt x="143880" y="-7147"/>
                    <a:pt x="150198" y="5716"/>
                  </a:cubicBezTo>
                  <a:lnTo>
                    <a:pt x="123477" y="79596"/>
                  </a:lnTo>
                  <a:cubicBezTo>
                    <a:pt x="84464" y="54969"/>
                    <a:pt x="32292" y="12001"/>
                    <a:pt x="612" y="5716"/>
                  </a:cubicBezTo>
                  <a:close/>
                </a:path>
              </a:pathLst>
            </a:custGeom>
            <a:solidFill>
              <a:srgbClr val="D2D3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20" name="28 Rectángulo">
              <a:extLst>
                <a:ext uri="{FF2B5EF4-FFF2-40B4-BE49-F238E27FC236}">
                  <a16:creationId xmlns:a16="http://schemas.microsoft.com/office/drawing/2014/main" id="{DB4BBBEE-CB29-C0A1-4A96-E7577328F4A9}"/>
                </a:ext>
              </a:extLst>
            </p:cNvPr>
            <p:cNvSpPr/>
            <p:nvPr/>
          </p:nvSpPr>
          <p:spPr>
            <a:xfrm>
              <a:off x="0" y="1342532"/>
              <a:ext cx="7740649" cy="218122"/>
            </a:xfrm>
            <a:prstGeom prst="rect">
              <a:avLst/>
            </a:prstGeom>
            <a:solidFill>
              <a:srgbClr val="333E4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22" name="25 Paralelogramo">
              <a:extLst>
                <a:ext uri="{FF2B5EF4-FFF2-40B4-BE49-F238E27FC236}">
                  <a16:creationId xmlns:a16="http://schemas.microsoft.com/office/drawing/2014/main" id="{9EFA6B52-4603-9490-6F42-B379E8B80ACA}"/>
                </a:ext>
              </a:extLst>
            </p:cNvPr>
            <p:cNvSpPr/>
            <p:nvPr/>
          </p:nvSpPr>
          <p:spPr>
            <a:xfrm>
              <a:off x="660964" y="1267552"/>
              <a:ext cx="1828079" cy="371698"/>
            </a:xfrm>
            <a:prstGeom prst="parallelogram">
              <a:avLst/>
            </a:prstGeom>
            <a:solidFill>
              <a:srgbClr val="C4D631"/>
            </a:solidFill>
            <a:ln w="3175">
              <a:noFill/>
            </a:ln>
            <a:effectLst>
              <a:outerShdw blurRad="50800" dist="12700" dir="8460000" algn="ctr" rotWithShape="0">
                <a:srgbClr val="778692">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13" name="Cuadro de texto 288">
              <a:extLst>
                <a:ext uri="{FF2B5EF4-FFF2-40B4-BE49-F238E27FC236}">
                  <a16:creationId xmlns:a16="http://schemas.microsoft.com/office/drawing/2014/main" id="{A27A9497-FD64-F2A1-EB54-BF152B350F36}"/>
                </a:ext>
              </a:extLst>
            </p:cNvPr>
            <p:cNvSpPr txBox="1"/>
            <p:nvPr/>
          </p:nvSpPr>
          <p:spPr>
            <a:xfrm>
              <a:off x="674970" y="1243516"/>
              <a:ext cx="1818596" cy="46166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s-ES" sz="1100" dirty="0">
                  <a:solidFill>
                    <a:srgbClr val="FFFFFF"/>
                  </a:solidFill>
                  <a:effectLst/>
                  <a:latin typeface="Duplicate Slab Bold" pitchFamily="2" charset="77"/>
                  <a:ea typeface="Calibri" panose="020F0502020204030204" pitchFamily="34" charset="0"/>
                  <a:cs typeface="Cordia New" panose="020B0304020202020204" pitchFamily="34" charset="-34"/>
                </a:rPr>
                <a:t>Calendario de</a:t>
              </a:r>
              <a:endParaRPr lang="es-MX" sz="1100" dirty="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p>
              <a:pPr algn="just"/>
              <a:r>
                <a:rPr lang="es-ES" sz="1100" dirty="0">
                  <a:solidFill>
                    <a:srgbClr val="FFFFFF"/>
                  </a:solidFill>
                  <a:effectLst/>
                  <a:latin typeface="Duplicate Slab Bold" pitchFamily="2" charset="77"/>
                  <a:ea typeface="Calibri" panose="020F0502020204030204" pitchFamily="34" charset="0"/>
                  <a:cs typeface="Cordia New" panose="020B0304020202020204" pitchFamily="34" charset="-34"/>
                </a:rPr>
                <a:t>Indicadores Económicos</a:t>
              </a:r>
              <a:endParaRPr lang="es-MX" sz="1100" dirty="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p:txBody>
        </p:sp>
      </p:grpSp>
      <p:sp>
        <p:nvSpPr>
          <p:cNvPr id="2" name="Rectángulo 1">
            <a:extLst>
              <a:ext uri="{FF2B5EF4-FFF2-40B4-BE49-F238E27FC236}">
                <a16:creationId xmlns:a16="http://schemas.microsoft.com/office/drawing/2014/main" id="{C145303E-050B-1799-4D80-892754CB66F1}"/>
              </a:ext>
            </a:extLst>
          </p:cNvPr>
          <p:cNvSpPr/>
          <p:nvPr/>
        </p:nvSpPr>
        <p:spPr>
          <a:xfrm>
            <a:off x="5850545" y="9176010"/>
            <a:ext cx="1890104" cy="89248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pic>
        <p:nvPicPr>
          <p:cNvPr id="3" name="Imagen 2">
            <a:extLst>
              <a:ext uri="{FF2B5EF4-FFF2-40B4-BE49-F238E27FC236}">
                <a16:creationId xmlns:a16="http://schemas.microsoft.com/office/drawing/2014/main" id="{4E871D78-6956-7FB3-42AE-9D5921E1CCA9}"/>
              </a:ext>
            </a:extLst>
          </p:cNvPr>
          <p:cNvPicPr>
            <a:picLocks noChangeAspect="1"/>
          </p:cNvPicPr>
          <p:nvPr/>
        </p:nvPicPr>
        <p:blipFill>
          <a:blip r:embed="rId3"/>
          <a:stretch>
            <a:fillRect/>
          </a:stretch>
        </p:blipFill>
        <p:spPr>
          <a:xfrm>
            <a:off x="89904" y="1279165"/>
            <a:ext cx="7560841" cy="8447627"/>
          </a:xfrm>
          <a:prstGeom prst="rect">
            <a:avLst/>
          </a:prstGeom>
        </p:spPr>
      </p:pic>
    </p:spTree>
    <p:extLst>
      <p:ext uri="{BB962C8B-B14F-4D97-AF65-F5344CB8AC3E}">
        <p14:creationId xmlns:p14="http://schemas.microsoft.com/office/powerpoint/2010/main" val="2175730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upo 22">
            <a:extLst>
              <a:ext uri="{FF2B5EF4-FFF2-40B4-BE49-F238E27FC236}">
                <a16:creationId xmlns:a16="http://schemas.microsoft.com/office/drawing/2014/main" id="{CFAE4AB3-2008-8B27-3503-83C405877920}"/>
              </a:ext>
            </a:extLst>
          </p:cNvPr>
          <p:cNvGrpSpPr/>
          <p:nvPr/>
        </p:nvGrpSpPr>
        <p:grpSpPr>
          <a:xfrm>
            <a:off x="0" y="793466"/>
            <a:ext cx="7740649" cy="461664"/>
            <a:chOff x="0" y="1243516"/>
            <a:chExt cx="7740649" cy="461664"/>
          </a:xfrm>
        </p:grpSpPr>
        <p:sp>
          <p:nvSpPr>
            <p:cNvPr id="17" name="29 Triángulo isósceles">
              <a:extLst>
                <a:ext uri="{FF2B5EF4-FFF2-40B4-BE49-F238E27FC236}">
                  <a16:creationId xmlns:a16="http://schemas.microsoft.com/office/drawing/2014/main" id="{A159BABD-737F-3C7B-3953-F17FC561E602}"/>
                </a:ext>
              </a:extLst>
            </p:cNvPr>
            <p:cNvSpPr/>
            <p:nvPr/>
          </p:nvSpPr>
          <p:spPr>
            <a:xfrm>
              <a:off x="544963" y="1560654"/>
              <a:ext cx="149853" cy="79287"/>
            </a:xfrm>
            <a:custGeom>
              <a:avLst/>
              <a:gdLst>
                <a:gd name="connsiteX0" fmla="*/ 0 w 67310"/>
                <a:gd name="connsiteY0" fmla="*/ 73025 h 73025"/>
                <a:gd name="connsiteX1" fmla="*/ 33655 w 67310"/>
                <a:gd name="connsiteY1" fmla="*/ 0 h 73025"/>
                <a:gd name="connsiteX2" fmla="*/ 67310 w 67310"/>
                <a:gd name="connsiteY2" fmla="*/ 73025 h 73025"/>
                <a:gd name="connsiteX3" fmla="*/ 0 w 67310"/>
                <a:gd name="connsiteY3" fmla="*/ 73025 h 73025"/>
                <a:gd name="connsiteX0" fmla="*/ 0 w 99856"/>
                <a:gd name="connsiteY0" fmla="*/ 97850 h 97850"/>
                <a:gd name="connsiteX1" fmla="*/ 99856 w 99856"/>
                <a:gd name="connsiteY1" fmla="*/ 0 h 97850"/>
                <a:gd name="connsiteX2" fmla="*/ 67310 w 99856"/>
                <a:gd name="connsiteY2" fmla="*/ 97850 h 97850"/>
                <a:gd name="connsiteX3" fmla="*/ 0 w 99856"/>
                <a:gd name="connsiteY3" fmla="*/ 9785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23970 h 97850"/>
                <a:gd name="connsiteX2" fmla="*/ 117040 w 149586"/>
                <a:gd name="connsiteY2" fmla="*/ 97850 h 97850"/>
                <a:gd name="connsiteX3" fmla="*/ 0 w 149586"/>
                <a:gd name="connsiteY3" fmla="*/ 0 h 9785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612 w 150198"/>
                <a:gd name="connsiteY0" fmla="*/ 5716 h 79596"/>
                <a:gd name="connsiteX1" fmla="*/ 63258 w 150198"/>
                <a:gd name="connsiteY1" fmla="*/ 5716 h 79596"/>
                <a:gd name="connsiteX2" fmla="*/ 150198 w 150198"/>
                <a:gd name="connsiteY2" fmla="*/ 5716 h 79596"/>
                <a:gd name="connsiteX3" fmla="*/ 117652 w 150198"/>
                <a:gd name="connsiteY3" fmla="*/ 79596 h 79596"/>
                <a:gd name="connsiteX4" fmla="*/ 612 w 150198"/>
                <a:gd name="connsiteY4" fmla="*/ 5716 h 79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198" h="79596">
                  <a:moveTo>
                    <a:pt x="612" y="5716"/>
                  </a:moveTo>
                  <a:cubicBezTo>
                    <a:pt x="-5706" y="-7147"/>
                    <a:pt x="38327" y="5716"/>
                    <a:pt x="63258" y="5716"/>
                  </a:cubicBezTo>
                  <a:cubicBezTo>
                    <a:pt x="88189" y="5716"/>
                    <a:pt x="143880" y="-7147"/>
                    <a:pt x="150198" y="5716"/>
                  </a:cubicBezTo>
                  <a:lnTo>
                    <a:pt x="117652" y="79596"/>
                  </a:lnTo>
                  <a:cubicBezTo>
                    <a:pt x="78639" y="54969"/>
                    <a:pt x="32292" y="12001"/>
                    <a:pt x="612" y="5716"/>
                  </a:cubicBezTo>
                  <a:close/>
                </a:path>
              </a:pathLst>
            </a:custGeom>
            <a:solidFill>
              <a:srgbClr val="D2D3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18" name="29 Triángulo isósceles">
              <a:extLst>
                <a:ext uri="{FF2B5EF4-FFF2-40B4-BE49-F238E27FC236}">
                  <a16:creationId xmlns:a16="http://schemas.microsoft.com/office/drawing/2014/main" id="{3D52E41A-9B2A-E6CC-CE5F-02E9CFF9B3B4}"/>
                </a:ext>
              </a:extLst>
            </p:cNvPr>
            <p:cNvSpPr/>
            <p:nvPr/>
          </p:nvSpPr>
          <p:spPr>
            <a:xfrm flipH="1" flipV="1">
              <a:off x="2462383" y="1267552"/>
              <a:ext cx="149853" cy="79287"/>
            </a:xfrm>
            <a:custGeom>
              <a:avLst/>
              <a:gdLst>
                <a:gd name="connsiteX0" fmla="*/ 0 w 67310"/>
                <a:gd name="connsiteY0" fmla="*/ 73025 h 73025"/>
                <a:gd name="connsiteX1" fmla="*/ 33655 w 67310"/>
                <a:gd name="connsiteY1" fmla="*/ 0 h 73025"/>
                <a:gd name="connsiteX2" fmla="*/ 67310 w 67310"/>
                <a:gd name="connsiteY2" fmla="*/ 73025 h 73025"/>
                <a:gd name="connsiteX3" fmla="*/ 0 w 67310"/>
                <a:gd name="connsiteY3" fmla="*/ 73025 h 73025"/>
                <a:gd name="connsiteX0" fmla="*/ 0 w 99856"/>
                <a:gd name="connsiteY0" fmla="*/ 97850 h 97850"/>
                <a:gd name="connsiteX1" fmla="*/ 99856 w 99856"/>
                <a:gd name="connsiteY1" fmla="*/ 0 h 97850"/>
                <a:gd name="connsiteX2" fmla="*/ 67310 w 99856"/>
                <a:gd name="connsiteY2" fmla="*/ 97850 h 97850"/>
                <a:gd name="connsiteX3" fmla="*/ 0 w 99856"/>
                <a:gd name="connsiteY3" fmla="*/ 9785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23970 h 97850"/>
                <a:gd name="connsiteX2" fmla="*/ 117040 w 149586"/>
                <a:gd name="connsiteY2" fmla="*/ 97850 h 97850"/>
                <a:gd name="connsiteX3" fmla="*/ 0 w 149586"/>
                <a:gd name="connsiteY3" fmla="*/ 0 h 9785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612 w 150198"/>
                <a:gd name="connsiteY0" fmla="*/ 5716 h 79596"/>
                <a:gd name="connsiteX1" fmla="*/ 63258 w 150198"/>
                <a:gd name="connsiteY1" fmla="*/ 5716 h 79596"/>
                <a:gd name="connsiteX2" fmla="*/ 150198 w 150198"/>
                <a:gd name="connsiteY2" fmla="*/ 5716 h 79596"/>
                <a:gd name="connsiteX3" fmla="*/ 117652 w 150198"/>
                <a:gd name="connsiteY3" fmla="*/ 79596 h 79596"/>
                <a:gd name="connsiteX4" fmla="*/ 612 w 150198"/>
                <a:gd name="connsiteY4" fmla="*/ 5716 h 79596"/>
                <a:gd name="connsiteX0" fmla="*/ 612 w 150198"/>
                <a:gd name="connsiteY0" fmla="*/ 5716 h 79596"/>
                <a:gd name="connsiteX1" fmla="*/ 63258 w 150198"/>
                <a:gd name="connsiteY1" fmla="*/ 5716 h 79596"/>
                <a:gd name="connsiteX2" fmla="*/ 150198 w 150198"/>
                <a:gd name="connsiteY2" fmla="*/ 5716 h 79596"/>
                <a:gd name="connsiteX3" fmla="*/ 123477 w 150198"/>
                <a:gd name="connsiteY3" fmla="*/ 79596 h 79596"/>
                <a:gd name="connsiteX4" fmla="*/ 612 w 150198"/>
                <a:gd name="connsiteY4" fmla="*/ 5716 h 79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198" h="79596">
                  <a:moveTo>
                    <a:pt x="612" y="5716"/>
                  </a:moveTo>
                  <a:cubicBezTo>
                    <a:pt x="-5706" y="-7147"/>
                    <a:pt x="38327" y="5716"/>
                    <a:pt x="63258" y="5716"/>
                  </a:cubicBezTo>
                  <a:cubicBezTo>
                    <a:pt x="88189" y="5716"/>
                    <a:pt x="143880" y="-7147"/>
                    <a:pt x="150198" y="5716"/>
                  </a:cubicBezTo>
                  <a:lnTo>
                    <a:pt x="123477" y="79596"/>
                  </a:lnTo>
                  <a:cubicBezTo>
                    <a:pt x="84464" y="54969"/>
                    <a:pt x="32292" y="12001"/>
                    <a:pt x="612" y="5716"/>
                  </a:cubicBezTo>
                  <a:close/>
                </a:path>
              </a:pathLst>
            </a:custGeom>
            <a:solidFill>
              <a:srgbClr val="D2D3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20" name="28 Rectángulo">
              <a:extLst>
                <a:ext uri="{FF2B5EF4-FFF2-40B4-BE49-F238E27FC236}">
                  <a16:creationId xmlns:a16="http://schemas.microsoft.com/office/drawing/2014/main" id="{DB4BBBEE-CB29-C0A1-4A96-E7577328F4A9}"/>
                </a:ext>
              </a:extLst>
            </p:cNvPr>
            <p:cNvSpPr/>
            <p:nvPr/>
          </p:nvSpPr>
          <p:spPr>
            <a:xfrm>
              <a:off x="0" y="1342532"/>
              <a:ext cx="7740649" cy="218122"/>
            </a:xfrm>
            <a:prstGeom prst="rect">
              <a:avLst/>
            </a:prstGeom>
            <a:solidFill>
              <a:srgbClr val="333E4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22" name="25 Paralelogramo">
              <a:extLst>
                <a:ext uri="{FF2B5EF4-FFF2-40B4-BE49-F238E27FC236}">
                  <a16:creationId xmlns:a16="http://schemas.microsoft.com/office/drawing/2014/main" id="{9EFA6B52-4603-9490-6F42-B379E8B80ACA}"/>
                </a:ext>
              </a:extLst>
            </p:cNvPr>
            <p:cNvSpPr/>
            <p:nvPr/>
          </p:nvSpPr>
          <p:spPr>
            <a:xfrm>
              <a:off x="660964" y="1267552"/>
              <a:ext cx="1828079" cy="371698"/>
            </a:xfrm>
            <a:prstGeom prst="parallelogram">
              <a:avLst/>
            </a:prstGeom>
            <a:solidFill>
              <a:srgbClr val="C4D631"/>
            </a:solidFill>
            <a:ln w="3175">
              <a:noFill/>
            </a:ln>
            <a:effectLst>
              <a:outerShdw blurRad="50800" dist="12700" dir="8460000" algn="ctr" rotWithShape="0">
                <a:srgbClr val="778692">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13" name="Cuadro de texto 288">
              <a:extLst>
                <a:ext uri="{FF2B5EF4-FFF2-40B4-BE49-F238E27FC236}">
                  <a16:creationId xmlns:a16="http://schemas.microsoft.com/office/drawing/2014/main" id="{A27A9497-FD64-F2A1-EB54-BF152B350F36}"/>
                </a:ext>
              </a:extLst>
            </p:cNvPr>
            <p:cNvSpPr txBox="1"/>
            <p:nvPr/>
          </p:nvSpPr>
          <p:spPr>
            <a:xfrm>
              <a:off x="674970" y="1243516"/>
              <a:ext cx="1818596" cy="46166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defPPr>
                <a:defRPr lang="es-MX"/>
              </a:defPPr>
              <a:lvl1pPr algn="just">
                <a:lnSpc>
                  <a:spcPct val="110000"/>
                </a:lnSpc>
                <a:defRPr sz="1600">
                  <a:solidFill>
                    <a:srgbClr val="FFFFFF"/>
                  </a:solidFill>
                  <a:effectLst/>
                  <a:latin typeface="Duplicate Slab Bold" pitchFamily="2" charset="77"/>
                  <a:ea typeface="Calibri" panose="020F0502020204030204" pitchFamily="34" charset="0"/>
                  <a:cs typeface="Cordia New" panose="020B0304020202020204" pitchFamily="34" charset="-34"/>
                </a:defRPr>
              </a:lvl1pPr>
            </a:lstStyle>
            <a:p>
              <a:r>
                <a:rPr lang="es-ES" dirty="0"/>
                <a:t>Clasificación</a:t>
              </a:r>
              <a:endParaRPr lang="es-MX" dirty="0"/>
            </a:p>
          </p:txBody>
        </p:sp>
      </p:grpSp>
      <p:sp>
        <p:nvSpPr>
          <p:cNvPr id="2" name="Cuadro de texto 10">
            <a:extLst>
              <a:ext uri="{FF2B5EF4-FFF2-40B4-BE49-F238E27FC236}">
                <a16:creationId xmlns:a16="http://schemas.microsoft.com/office/drawing/2014/main" id="{BDF658B2-8564-2A2F-583B-8619C1434553}"/>
              </a:ext>
            </a:extLst>
          </p:cNvPr>
          <p:cNvSpPr txBox="1"/>
          <p:nvPr/>
        </p:nvSpPr>
        <p:spPr>
          <a:xfrm>
            <a:off x="5670525" y="1480155"/>
            <a:ext cx="1701800" cy="25692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r">
              <a:lnSpc>
                <a:spcPct val="110000"/>
              </a:lnSpc>
              <a:spcBef>
                <a:spcPts val="200"/>
              </a:spcBef>
              <a:spcAft>
                <a:spcPts val="200"/>
              </a:spcAft>
            </a:pPr>
            <a:r>
              <a:rPr lang="es-MX" sz="900" b="1" dirty="0">
                <a:solidFill>
                  <a:srgbClr val="FFFFFF"/>
                </a:solidFill>
                <a:effectLst/>
                <a:latin typeface="Arial" panose="020B0604020202020204" pitchFamily="34" charset="0"/>
                <a:ea typeface="Calibri" panose="020F0502020204030204" pitchFamily="34" charset="0"/>
                <a:cs typeface="Arial" panose="020B0604020202020204" pitchFamily="34" charset="0"/>
              </a:rPr>
              <a:t>Septiembre</a:t>
            </a:r>
            <a:endParaRPr lang="es-MX" sz="900" dirty="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p:txBody>
      </p:sp>
      <p:graphicFrame>
        <p:nvGraphicFramePr>
          <p:cNvPr id="4" name="Tabla 3">
            <a:extLst>
              <a:ext uri="{FF2B5EF4-FFF2-40B4-BE49-F238E27FC236}">
                <a16:creationId xmlns:a16="http://schemas.microsoft.com/office/drawing/2014/main" id="{968F72A8-AEBC-CD17-A6F4-F91C97F13985}"/>
              </a:ext>
            </a:extLst>
          </p:cNvPr>
          <p:cNvGraphicFramePr>
            <a:graphicFrameLocks noGrp="1"/>
          </p:cNvGraphicFramePr>
          <p:nvPr>
            <p:extLst>
              <p:ext uri="{D42A27DB-BD31-4B8C-83A1-F6EECF244321}">
                <p14:modId xmlns:p14="http://schemas.microsoft.com/office/powerpoint/2010/main" val="1152696105"/>
              </p:ext>
            </p:extLst>
          </p:nvPr>
        </p:nvGraphicFramePr>
        <p:xfrm>
          <a:off x="410485" y="1499607"/>
          <a:ext cx="6970230" cy="1352710"/>
        </p:xfrm>
        <a:graphic>
          <a:graphicData uri="http://schemas.openxmlformats.org/drawingml/2006/table">
            <a:tbl>
              <a:tblPr firstRow="1" firstCol="1" bandRow="1"/>
              <a:tblGrid>
                <a:gridCol w="1394046">
                  <a:extLst>
                    <a:ext uri="{9D8B030D-6E8A-4147-A177-3AD203B41FA5}">
                      <a16:colId xmlns:a16="http://schemas.microsoft.com/office/drawing/2014/main" val="1132592876"/>
                    </a:ext>
                  </a:extLst>
                </a:gridCol>
                <a:gridCol w="1394046">
                  <a:extLst>
                    <a:ext uri="{9D8B030D-6E8A-4147-A177-3AD203B41FA5}">
                      <a16:colId xmlns:a16="http://schemas.microsoft.com/office/drawing/2014/main" val="2329370389"/>
                    </a:ext>
                  </a:extLst>
                </a:gridCol>
                <a:gridCol w="1394046">
                  <a:extLst>
                    <a:ext uri="{9D8B030D-6E8A-4147-A177-3AD203B41FA5}">
                      <a16:colId xmlns:a16="http://schemas.microsoft.com/office/drawing/2014/main" val="3390910387"/>
                    </a:ext>
                  </a:extLst>
                </a:gridCol>
                <a:gridCol w="1394046">
                  <a:extLst>
                    <a:ext uri="{9D8B030D-6E8A-4147-A177-3AD203B41FA5}">
                      <a16:colId xmlns:a16="http://schemas.microsoft.com/office/drawing/2014/main" val="4113256929"/>
                    </a:ext>
                  </a:extLst>
                </a:gridCol>
                <a:gridCol w="1394046">
                  <a:extLst>
                    <a:ext uri="{9D8B030D-6E8A-4147-A177-3AD203B41FA5}">
                      <a16:colId xmlns:a16="http://schemas.microsoft.com/office/drawing/2014/main" val="1010660292"/>
                    </a:ext>
                  </a:extLst>
                </a:gridCol>
              </a:tblGrid>
              <a:tr h="310528">
                <a:tc gridSpan="5">
                  <a:txBody>
                    <a:bodyPr/>
                    <a:lstStyle/>
                    <a:p>
                      <a:pPr marR="75565" algn="ctr">
                        <a:lnSpc>
                          <a:spcPct val="110000"/>
                        </a:lnSpc>
                      </a:pPr>
                      <a:r>
                        <a:rPr lang="es-MX" sz="900" b="1" dirty="0">
                          <a:solidFill>
                            <a:srgbClr val="778692"/>
                          </a:solidFill>
                          <a:effectLst/>
                          <a:latin typeface="Georgia" panose="02040502050405020303" pitchFamily="18" charset="0"/>
                          <a:ea typeface="Calibri" panose="020F0502020204030204" pitchFamily="34" charset="0"/>
                          <a:cs typeface="Arial" panose="020B0604020202020204" pitchFamily="34" charset="0"/>
                        </a:rPr>
                        <a:t>CLASIFICACIÓN</a:t>
                      </a:r>
                      <a:endParaRPr lang="es-MX" sz="900" dirty="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txBody>
                  <a:tcPr marL="96420" marR="96420" marT="48210" marB="48210">
                    <a:lnL>
                      <a:noFill/>
                    </a:lnL>
                    <a:lnR>
                      <a:noFill/>
                    </a:lnR>
                    <a:lnT>
                      <a:noFill/>
                    </a:lnT>
                    <a:lnB w="12700" cap="flat" cmpd="sng" algn="ctr">
                      <a:solidFill>
                        <a:srgbClr val="3BB0C9"/>
                      </a:solidFill>
                      <a:prstDash val="dot"/>
                      <a:round/>
                      <a:headEnd type="none" w="med" len="med"/>
                      <a:tailEnd type="none" w="med" len="med"/>
                    </a:lnB>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tc hMerge="1">
                  <a:txBody>
                    <a:bodyPr/>
                    <a:lstStyle/>
                    <a:p>
                      <a:endParaRPr lang="es-ES_tradnl"/>
                    </a:p>
                  </a:txBody>
                  <a:tcPr/>
                </a:tc>
                <a:extLst>
                  <a:ext uri="{0D108BD9-81ED-4DB2-BD59-A6C34878D82A}">
                    <a16:rowId xmlns:a16="http://schemas.microsoft.com/office/drawing/2014/main" val="3456385607"/>
                  </a:ext>
                </a:extLst>
              </a:tr>
              <a:tr h="407976">
                <a:tc>
                  <a:txBody>
                    <a:bodyPr/>
                    <a:lstStyle/>
                    <a:p>
                      <a:pPr marR="75565" algn="ctr">
                        <a:lnSpc>
                          <a:spcPct val="110000"/>
                        </a:lnSpc>
                      </a:pPr>
                      <a:r>
                        <a:rPr lang="es-MX" sz="1100" b="1">
                          <a:solidFill>
                            <a:srgbClr val="778692"/>
                          </a:solidFill>
                          <a:effectLst/>
                          <a:latin typeface="Arial" panose="020B0604020202020204" pitchFamily="34" charset="0"/>
                          <a:ea typeface="Calibri" panose="020F0502020204030204" pitchFamily="34" charset="0"/>
                          <a:cs typeface="Arial" panose="020B0604020202020204" pitchFamily="34" charset="0"/>
                        </a:rPr>
                        <a:t>Futuros/ +1.0%</a:t>
                      </a:r>
                      <a:endParaRPr lang="es-MX" sz="90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txBody>
                  <a:tcPr marL="72315" marR="72315" marT="0" marB="0" anchor="ctr">
                    <a:lnL>
                      <a:noFill/>
                    </a:lnL>
                    <a:lnR w="12700" cap="flat" cmpd="sng" algn="ctr">
                      <a:solidFill>
                        <a:srgbClr val="3BB0C9"/>
                      </a:solidFill>
                      <a:prstDash val="dot"/>
                      <a:round/>
                      <a:headEnd type="none" w="med" len="med"/>
                      <a:tailEnd type="none" w="med" len="med"/>
                    </a:lnR>
                    <a:lnT w="12700" cap="flat" cmpd="sng" algn="ctr">
                      <a:solidFill>
                        <a:srgbClr val="3BB0C9"/>
                      </a:solidFill>
                      <a:prstDash val="dot"/>
                      <a:round/>
                      <a:headEnd type="none" w="med" len="med"/>
                      <a:tailEnd type="none" w="med" len="med"/>
                    </a:lnT>
                    <a:lnB w="12700" cap="flat" cmpd="sng" algn="ctr">
                      <a:solidFill>
                        <a:srgbClr val="3BB0C9"/>
                      </a:solidFill>
                      <a:prstDash val="dot"/>
                      <a:round/>
                      <a:headEnd type="none" w="med" len="med"/>
                      <a:tailEnd type="none" w="med" len="med"/>
                    </a:lnB>
                  </a:tcPr>
                </a:tc>
                <a:tc>
                  <a:txBody>
                    <a:bodyPr/>
                    <a:lstStyle/>
                    <a:p>
                      <a:pPr marR="75565" algn="ctr">
                        <a:lnSpc>
                          <a:spcPct val="110000"/>
                        </a:lnSpc>
                      </a:pPr>
                      <a:r>
                        <a:rPr lang="es-MX" sz="1100" b="1">
                          <a:solidFill>
                            <a:srgbClr val="778692"/>
                          </a:solidFill>
                          <a:effectLst/>
                          <a:latin typeface="Arial" panose="020B0604020202020204" pitchFamily="34" charset="0"/>
                          <a:ea typeface="Calibri" panose="020F0502020204030204" pitchFamily="34" charset="0"/>
                          <a:cs typeface="Arial" panose="020B0604020202020204" pitchFamily="34" charset="0"/>
                        </a:rPr>
                        <a:t>Futuros/ +0.5 a 1.0%</a:t>
                      </a:r>
                      <a:endParaRPr lang="es-MX" sz="90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txBody>
                  <a:tcPr marL="72315" marR="72315" marT="0" marB="0" anchor="ctr">
                    <a:lnL w="12700" cap="flat" cmpd="sng" algn="ctr">
                      <a:solidFill>
                        <a:srgbClr val="3BB0C9"/>
                      </a:solidFill>
                      <a:prstDash val="dot"/>
                      <a:round/>
                      <a:headEnd type="none" w="med" len="med"/>
                      <a:tailEnd type="none" w="med" len="med"/>
                    </a:lnL>
                    <a:lnR w="12700" cap="flat" cmpd="sng" algn="ctr">
                      <a:solidFill>
                        <a:srgbClr val="3BB0C9"/>
                      </a:solidFill>
                      <a:prstDash val="dot"/>
                      <a:round/>
                      <a:headEnd type="none" w="med" len="med"/>
                      <a:tailEnd type="none" w="med" len="med"/>
                    </a:lnR>
                    <a:lnT w="12700" cap="flat" cmpd="sng" algn="ctr">
                      <a:solidFill>
                        <a:srgbClr val="3BB0C9"/>
                      </a:solidFill>
                      <a:prstDash val="dot"/>
                      <a:round/>
                      <a:headEnd type="none" w="med" len="med"/>
                      <a:tailEnd type="none" w="med" len="med"/>
                    </a:lnT>
                    <a:lnB w="12700" cap="flat" cmpd="sng" algn="ctr">
                      <a:solidFill>
                        <a:srgbClr val="3BB0C9"/>
                      </a:solidFill>
                      <a:prstDash val="dot"/>
                      <a:round/>
                      <a:headEnd type="none" w="med" len="med"/>
                      <a:tailEnd type="none" w="med" len="med"/>
                    </a:lnB>
                  </a:tcPr>
                </a:tc>
                <a:tc>
                  <a:txBody>
                    <a:bodyPr/>
                    <a:lstStyle/>
                    <a:p>
                      <a:pPr marR="75565" algn="ctr">
                        <a:lnSpc>
                          <a:spcPct val="110000"/>
                        </a:lnSpc>
                      </a:pPr>
                      <a:r>
                        <a:rPr lang="es-MX" sz="1100" b="1">
                          <a:solidFill>
                            <a:srgbClr val="778692"/>
                          </a:solidFill>
                          <a:effectLst/>
                          <a:latin typeface="Arial" panose="020B0604020202020204" pitchFamily="34" charset="0"/>
                          <a:ea typeface="Calibri" panose="020F0502020204030204" pitchFamily="34" charset="0"/>
                          <a:cs typeface="Arial" panose="020B0604020202020204" pitchFamily="34" charset="0"/>
                        </a:rPr>
                        <a:t>Futuros/ Entre 0.0% y 0.5%</a:t>
                      </a:r>
                      <a:endParaRPr lang="es-MX" sz="90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txBody>
                  <a:tcPr marL="72315" marR="72315" marT="0" marB="0" anchor="ctr">
                    <a:lnL w="12700" cap="flat" cmpd="sng" algn="ctr">
                      <a:solidFill>
                        <a:srgbClr val="3BB0C9"/>
                      </a:solidFill>
                      <a:prstDash val="dot"/>
                      <a:round/>
                      <a:headEnd type="none" w="med" len="med"/>
                      <a:tailEnd type="none" w="med" len="med"/>
                    </a:lnL>
                    <a:lnR w="12700" cap="flat" cmpd="sng" algn="ctr">
                      <a:solidFill>
                        <a:srgbClr val="3BB0C9"/>
                      </a:solidFill>
                      <a:prstDash val="dot"/>
                      <a:round/>
                      <a:headEnd type="none" w="med" len="med"/>
                      <a:tailEnd type="none" w="med" len="med"/>
                    </a:lnR>
                    <a:lnT w="12700" cap="flat" cmpd="sng" algn="ctr">
                      <a:solidFill>
                        <a:srgbClr val="3BB0C9"/>
                      </a:solidFill>
                      <a:prstDash val="dot"/>
                      <a:round/>
                      <a:headEnd type="none" w="med" len="med"/>
                      <a:tailEnd type="none" w="med" len="med"/>
                    </a:lnT>
                    <a:lnB w="12700" cap="flat" cmpd="sng" algn="ctr">
                      <a:solidFill>
                        <a:srgbClr val="3BB0C9"/>
                      </a:solidFill>
                      <a:prstDash val="dot"/>
                      <a:round/>
                      <a:headEnd type="none" w="med" len="med"/>
                      <a:tailEnd type="none" w="med" len="med"/>
                    </a:lnB>
                  </a:tcPr>
                </a:tc>
                <a:tc>
                  <a:txBody>
                    <a:bodyPr/>
                    <a:lstStyle/>
                    <a:p>
                      <a:pPr marR="75565" algn="ctr">
                        <a:lnSpc>
                          <a:spcPct val="110000"/>
                        </a:lnSpc>
                      </a:pPr>
                      <a:r>
                        <a:rPr lang="es-MX" sz="1100" b="1" dirty="0">
                          <a:solidFill>
                            <a:srgbClr val="778692"/>
                          </a:solidFill>
                          <a:effectLst/>
                          <a:latin typeface="Arial" panose="020B0604020202020204" pitchFamily="34" charset="0"/>
                          <a:ea typeface="Calibri" panose="020F0502020204030204" pitchFamily="34" charset="0"/>
                          <a:cs typeface="Arial" panose="020B0604020202020204" pitchFamily="34" charset="0"/>
                        </a:rPr>
                        <a:t>Futuros/  Entre    -0.1% a -1.0%</a:t>
                      </a:r>
                      <a:endParaRPr lang="es-MX" sz="900" dirty="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txBody>
                  <a:tcPr marL="72315" marR="72315" marT="0" marB="0" anchor="ctr">
                    <a:lnL w="12700" cap="flat" cmpd="sng" algn="ctr">
                      <a:solidFill>
                        <a:srgbClr val="3BB0C9"/>
                      </a:solidFill>
                      <a:prstDash val="dot"/>
                      <a:round/>
                      <a:headEnd type="none" w="med" len="med"/>
                      <a:tailEnd type="none" w="med" len="med"/>
                    </a:lnL>
                    <a:lnR w="12700" cap="flat" cmpd="sng" algn="ctr">
                      <a:solidFill>
                        <a:srgbClr val="3BB0C9"/>
                      </a:solidFill>
                      <a:prstDash val="dot"/>
                      <a:round/>
                      <a:headEnd type="none" w="med" len="med"/>
                      <a:tailEnd type="none" w="med" len="med"/>
                    </a:lnR>
                    <a:lnT w="12700" cap="flat" cmpd="sng" algn="ctr">
                      <a:solidFill>
                        <a:srgbClr val="3BB0C9"/>
                      </a:solidFill>
                      <a:prstDash val="dot"/>
                      <a:round/>
                      <a:headEnd type="none" w="med" len="med"/>
                      <a:tailEnd type="none" w="med" len="med"/>
                    </a:lnT>
                    <a:lnB w="12700" cap="flat" cmpd="sng" algn="ctr">
                      <a:solidFill>
                        <a:srgbClr val="3BB0C9"/>
                      </a:solidFill>
                      <a:prstDash val="dot"/>
                      <a:round/>
                      <a:headEnd type="none" w="med" len="med"/>
                      <a:tailEnd type="none" w="med" len="med"/>
                    </a:lnB>
                  </a:tcPr>
                </a:tc>
                <a:tc>
                  <a:txBody>
                    <a:bodyPr/>
                    <a:lstStyle/>
                    <a:p>
                      <a:pPr marR="75565" algn="ctr">
                        <a:lnSpc>
                          <a:spcPct val="110000"/>
                        </a:lnSpc>
                      </a:pPr>
                      <a:r>
                        <a:rPr lang="es-MX" sz="1100" b="1">
                          <a:solidFill>
                            <a:srgbClr val="778692"/>
                          </a:solidFill>
                          <a:effectLst/>
                          <a:latin typeface="Arial" panose="020B0604020202020204" pitchFamily="34" charset="0"/>
                          <a:ea typeface="Calibri" panose="020F0502020204030204" pitchFamily="34" charset="0"/>
                          <a:cs typeface="Arial" panose="020B0604020202020204" pitchFamily="34" charset="0"/>
                        </a:rPr>
                        <a:t>Futuros/ mayor a -1.0%</a:t>
                      </a:r>
                      <a:endParaRPr lang="es-MX" sz="90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txBody>
                  <a:tcPr marL="72315" marR="72315" marT="0" marB="0" anchor="ctr">
                    <a:lnL w="12700" cap="flat" cmpd="sng" algn="ctr">
                      <a:solidFill>
                        <a:srgbClr val="3BB0C9"/>
                      </a:solidFill>
                      <a:prstDash val="dot"/>
                      <a:round/>
                      <a:headEnd type="none" w="med" len="med"/>
                      <a:tailEnd type="none" w="med" len="med"/>
                    </a:lnL>
                    <a:lnR>
                      <a:noFill/>
                    </a:lnR>
                    <a:lnT w="12700" cap="flat" cmpd="sng" algn="ctr">
                      <a:solidFill>
                        <a:srgbClr val="3BB0C9"/>
                      </a:solidFill>
                      <a:prstDash val="dot"/>
                      <a:round/>
                      <a:headEnd type="none" w="med" len="med"/>
                      <a:tailEnd type="none" w="med" len="med"/>
                    </a:lnT>
                    <a:lnB w="12700" cap="flat" cmpd="sng" algn="ctr">
                      <a:solidFill>
                        <a:srgbClr val="3BB0C9"/>
                      </a:solidFill>
                      <a:prstDash val="dot"/>
                      <a:round/>
                      <a:headEnd type="none" w="med" len="med"/>
                      <a:tailEnd type="none" w="med" len="med"/>
                    </a:lnB>
                  </a:tcPr>
                </a:tc>
                <a:extLst>
                  <a:ext uri="{0D108BD9-81ED-4DB2-BD59-A6C34878D82A}">
                    <a16:rowId xmlns:a16="http://schemas.microsoft.com/office/drawing/2014/main" val="3382021472"/>
                  </a:ext>
                </a:extLst>
              </a:tr>
              <a:tr h="438438">
                <a:tc>
                  <a:txBody>
                    <a:bodyPr/>
                    <a:lstStyle/>
                    <a:p>
                      <a:pPr marR="75565" algn="ctr">
                        <a:lnSpc>
                          <a:spcPct val="110000"/>
                        </a:lnSpc>
                      </a:pPr>
                      <a:endParaRPr lang="es-MX" sz="1300">
                        <a:solidFill>
                          <a:srgbClr val="333E48"/>
                        </a:solidFill>
                        <a:effectLst/>
                        <a:latin typeface="Arial" panose="020B0604020202020204" pitchFamily="34" charset="0"/>
                        <a:ea typeface="Calibri" panose="020F0502020204030204" pitchFamily="34" charset="0"/>
                        <a:cs typeface="Arial" panose="020B0604020202020204" pitchFamily="34" charset="0"/>
                      </a:endParaRPr>
                    </a:p>
                  </a:txBody>
                  <a:tcPr marL="72315" marR="72315" marT="0" marB="0" anchor="ctr">
                    <a:lnL>
                      <a:noFill/>
                    </a:lnL>
                    <a:lnR w="12700" cap="flat" cmpd="sng" algn="ctr">
                      <a:solidFill>
                        <a:srgbClr val="3BB0C9"/>
                      </a:solidFill>
                      <a:prstDash val="dot"/>
                      <a:round/>
                      <a:headEnd type="none" w="med" len="med"/>
                      <a:tailEnd type="none" w="med" len="med"/>
                    </a:lnR>
                    <a:lnT w="12700" cap="flat" cmpd="sng" algn="ctr">
                      <a:solidFill>
                        <a:srgbClr val="3BB0C9"/>
                      </a:solidFill>
                      <a:prstDash val="dot"/>
                      <a:round/>
                      <a:headEnd type="none" w="med" len="med"/>
                      <a:tailEnd type="none" w="med" len="med"/>
                    </a:lnT>
                    <a:lnB>
                      <a:noFill/>
                    </a:lnB>
                    <a:solidFill>
                      <a:srgbClr val="F2F2F2"/>
                    </a:solidFill>
                  </a:tcPr>
                </a:tc>
                <a:tc>
                  <a:txBody>
                    <a:bodyPr/>
                    <a:lstStyle/>
                    <a:p>
                      <a:pPr marR="75565" algn="ctr">
                        <a:lnSpc>
                          <a:spcPct val="110000"/>
                        </a:lnSpc>
                      </a:pPr>
                      <a:endParaRPr lang="es-MX" sz="1300">
                        <a:solidFill>
                          <a:srgbClr val="333E48"/>
                        </a:solidFill>
                        <a:effectLst/>
                        <a:latin typeface="Arial" panose="020B0604020202020204" pitchFamily="34" charset="0"/>
                        <a:ea typeface="Calibri" panose="020F0502020204030204" pitchFamily="34" charset="0"/>
                        <a:cs typeface="Arial" panose="020B0604020202020204" pitchFamily="34" charset="0"/>
                      </a:endParaRPr>
                    </a:p>
                  </a:txBody>
                  <a:tcPr marL="72315" marR="72315" marT="0" marB="0" anchor="ctr">
                    <a:lnL w="12700" cap="flat" cmpd="sng" algn="ctr">
                      <a:solidFill>
                        <a:srgbClr val="3BB0C9"/>
                      </a:solidFill>
                      <a:prstDash val="dot"/>
                      <a:round/>
                      <a:headEnd type="none" w="med" len="med"/>
                      <a:tailEnd type="none" w="med" len="med"/>
                    </a:lnL>
                    <a:lnR w="12700" cap="flat" cmpd="sng" algn="ctr">
                      <a:solidFill>
                        <a:srgbClr val="3BB0C9"/>
                      </a:solidFill>
                      <a:prstDash val="dot"/>
                      <a:round/>
                      <a:headEnd type="none" w="med" len="med"/>
                      <a:tailEnd type="none" w="med" len="med"/>
                    </a:lnR>
                    <a:lnT w="12700" cap="flat" cmpd="sng" algn="ctr">
                      <a:solidFill>
                        <a:srgbClr val="3BB0C9"/>
                      </a:solidFill>
                      <a:prstDash val="dot"/>
                      <a:round/>
                      <a:headEnd type="none" w="med" len="med"/>
                      <a:tailEnd type="none" w="med" len="med"/>
                    </a:lnT>
                    <a:lnB>
                      <a:noFill/>
                    </a:lnB>
                    <a:solidFill>
                      <a:srgbClr val="F2F2F2"/>
                    </a:solidFill>
                  </a:tcPr>
                </a:tc>
                <a:tc>
                  <a:txBody>
                    <a:bodyPr/>
                    <a:lstStyle/>
                    <a:p>
                      <a:pPr marR="75565" algn="ctr">
                        <a:lnSpc>
                          <a:spcPct val="110000"/>
                        </a:lnSpc>
                      </a:pPr>
                      <a:endParaRPr lang="es-MX" sz="1300">
                        <a:solidFill>
                          <a:srgbClr val="333E48"/>
                        </a:solidFill>
                        <a:effectLst/>
                        <a:latin typeface="Arial" panose="020B0604020202020204" pitchFamily="34" charset="0"/>
                        <a:ea typeface="Calibri" panose="020F0502020204030204" pitchFamily="34" charset="0"/>
                        <a:cs typeface="Arial" panose="020B0604020202020204" pitchFamily="34" charset="0"/>
                      </a:endParaRPr>
                    </a:p>
                  </a:txBody>
                  <a:tcPr marL="72315" marR="72315" marT="0" marB="0" anchor="ctr">
                    <a:lnL w="12700" cap="flat" cmpd="sng" algn="ctr">
                      <a:solidFill>
                        <a:srgbClr val="3BB0C9"/>
                      </a:solidFill>
                      <a:prstDash val="dot"/>
                      <a:round/>
                      <a:headEnd type="none" w="med" len="med"/>
                      <a:tailEnd type="none" w="med" len="med"/>
                    </a:lnL>
                    <a:lnR w="12700" cap="flat" cmpd="sng" algn="ctr">
                      <a:solidFill>
                        <a:srgbClr val="3BB0C9"/>
                      </a:solidFill>
                      <a:prstDash val="dot"/>
                      <a:round/>
                      <a:headEnd type="none" w="med" len="med"/>
                      <a:tailEnd type="none" w="med" len="med"/>
                    </a:lnR>
                    <a:lnT w="12700" cap="flat" cmpd="sng" algn="ctr">
                      <a:solidFill>
                        <a:srgbClr val="3BB0C9"/>
                      </a:solidFill>
                      <a:prstDash val="dot"/>
                      <a:round/>
                      <a:headEnd type="none" w="med" len="med"/>
                      <a:tailEnd type="none" w="med" len="med"/>
                    </a:lnT>
                    <a:lnB>
                      <a:noFill/>
                    </a:lnB>
                    <a:solidFill>
                      <a:srgbClr val="F2F2F2"/>
                    </a:solidFill>
                  </a:tcPr>
                </a:tc>
                <a:tc>
                  <a:txBody>
                    <a:bodyPr/>
                    <a:lstStyle/>
                    <a:p>
                      <a:pPr marR="75565" algn="ctr">
                        <a:lnSpc>
                          <a:spcPct val="110000"/>
                        </a:lnSpc>
                      </a:pPr>
                      <a:endParaRPr lang="es-MX" sz="1300" dirty="0">
                        <a:solidFill>
                          <a:srgbClr val="333E48"/>
                        </a:solidFill>
                        <a:effectLst/>
                        <a:latin typeface="Arial" panose="020B0604020202020204" pitchFamily="34" charset="0"/>
                        <a:ea typeface="Calibri" panose="020F0502020204030204" pitchFamily="34" charset="0"/>
                        <a:cs typeface="Arial" panose="020B0604020202020204" pitchFamily="34" charset="0"/>
                      </a:endParaRPr>
                    </a:p>
                  </a:txBody>
                  <a:tcPr marL="72315" marR="72315" marT="0" marB="0" anchor="ctr">
                    <a:lnL w="12700" cap="flat" cmpd="sng" algn="ctr">
                      <a:solidFill>
                        <a:srgbClr val="3BB0C9"/>
                      </a:solidFill>
                      <a:prstDash val="dot"/>
                      <a:round/>
                      <a:headEnd type="none" w="med" len="med"/>
                      <a:tailEnd type="none" w="med" len="med"/>
                    </a:lnL>
                    <a:lnR w="12700" cap="flat" cmpd="sng" algn="ctr">
                      <a:solidFill>
                        <a:srgbClr val="3BB0C9"/>
                      </a:solidFill>
                      <a:prstDash val="dot"/>
                      <a:round/>
                      <a:headEnd type="none" w="med" len="med"/>
                      <a:tailEnd type="none" w="med" len="med"/>
                    </a:lnR>
                    <a:lnT w="12700" cap="flat" cmpd="sng" algn="ctr">
                      <a:solidFill>
                        <a:srgbClr val="3BB0C9"/>
                      </a:solidFill>
                      <a:prstDash val="dot"/>
                      <a:round/>
                      <a:headEnd type="none" w="med" len="med"/>
                      <a:tailEnd type="none" w="med" len="med"/>
                    </a:lnT>
                    <a:lnB>
                      <a:noFill/>
                    </a:lnB>
                    <a:solidFill>
                      <a:srgbClr val="F2F2F2"/>
                    </a:solidFill>
                  </a:tcPr>
                </a:tc>
                <a:tc>
                  <a:txBody>
                    <a:bodyPr/>
                    <a:lstStyle/>
                    <a:p>
                      <a:pPr marR="75565" algn="ctr">
                        <a:lnSpc>
                          <a:spcPct val="110000"/>
                        </a:lnSpc>
                      </a:pPr>
                      <a:endParaRPr lang="es-MX" sz="1300">
                        <a:solidFill>
                          <a:srgbClr val="333E48"/>
                        </a:solidFill>
                        <a:effectLst/>
                        <a:latin typeface="Arial" panose="020B0604020202020204" pitchFamily="34" charset="0"/>
                        <a:ea typeface="Calibri" panose="020F0502020204030204" pitchFamily="34" charset="0"/>
                        <a:cs typeface="Arial" panose="020B0604020202020204" pitchFamily="34" charset="0"/>
                      </a:endParaRPr>
                    </a:p>
                  </a:txBody>
                  <a:tcPr marL="72315" marR="72315" marT="0" marB="0" anchor="ctr">
                    <a:lnL w="12700" cap="flat" cmpd="sng" algn="ctr">
                      <a:solidFill>
                        <a:srgbClr val="3BB0C9"/>
                      </a:solidFill>
                      <a:prstDash val="dot"/>
                      <a:round/>
                      <a:headEnd type="none" w="med" len="med"/>
                      <a:tailEnd type="none" w="med" len="med"/>
                    </a:lnL>
                    <a:lnR>
                      <a:noFill/>
                    </a:lnR>
                    <a:lnT w="12700" cap="flat" cmpd="sng" algn="ctr">
                      <a:solidFill>
                        <a:srgbClr val="3BB0C9"/>
                      </a:solidFill>
                      <a:prstDash val="dot"/>
                      <a:round/>
                      <a:headEnd type="none" w="med" len="med"/>
                      <a:tailEnd type="none" w="med" len="med"/>
                    </a:lnT>
                    <a:lnB>
                      <a:noFill/>
                    </a:lnB>
                    <a:solidFill>
                      <a:srgbClr val="F2F2F2"/>
                    </a:solidFill>
                  </a:tcPr>
                </a:tc>
                <a:extLst>
                  <a:ext uri="{0D108BD9-81ED-4DB2-BD59-A6C34878D82A}">
                    <a16:rowId xmlns:a16="http://schemas.microsoft.com/office/drawing/2014/main" val="3563749806"/>
                  </a:ext>
                </a:extLst>
              </a:tr>
              <a:tr h="195768">
                <a:tc>
                  <a:txBody>
                    <a:bodyPr/>
                    <a:lstStyle/>
                    <a:p>
                      <a:pPr marR="75565" algn="ctr">
                        <a:lnSpc>
                          <a:spcPct val="110000"/>
                        </a:lnSpc>
                      </a:pPr>
                      <a:r>
                        <a:rPr lang="es-MX" sz="1100">
                          <a:solidFill>
                            <a:srgbClr val="778692"/>
                          </a:solidFill>
                          <a:effectLst/>
                          <a:latin typeface="Arial" panose="020B0604020202020204" pitchFamily="34" charset="0"/>
                          <a:ea typeface="Calibri" panose="020F0502020204030204" pitchFamily="34" charset="0"/>
                          <a:cs typeface="Arial" panose="020B0604020202020204" pitchFamily="34" charset="0"/>
                        </a:rPr>
                        <a:t>Brillante</a:t>
                      </a:r>
                      <a:endParaRPr lang="es-MX" sz="90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txBody>
                  <a:tcPr marL="72315" marR="72315" marT="0" marB="0" anchor="ctr">
                    <a:lnL>
                      <a:noFill/>
                    </a:lnL>
                    <a:lnR w="12700" cap="flat" cmpd="sng" algn="ctr">
                      <a:solidFill>
                        <a:srgbClr val="3BB0C9"/>
                      </a:solidFill>
                      <a:prstDash val="dot"/>
                      <a:round/>
                      <a:headEnd type="none" w="med" len="med"/>
                      <a:tailEnd type="none" w="med" len="med"/>
                    </a:lnR>
                    <a:lnT>
                      <a:noFill/>
                    </a:lnT>
                    <a:lnB w="12700" cap="flat" cmpd="sng" algn="ctr">
                      <a:solidFill>
                        <a:srgbClr val="3BB0C9"/>
                      </a:solidFill>
                      <a:prstDash val="dot"/>
                      <a:round/>
                      <a:headEnd type="none" w="med" len="med"/>
                      <a:tailEnd type="none" w="med" len="med"/>
                    </a:lnB>
                  </a:tcPr>
                </a:tc>
                <a:tc>
                  <a:txBody>
                    <a:bodyPr/>
                    <a:lstStyle/>
                    <a:p>
                      <a:pPr marR="75565" algn="ctr">
                        <a:lnSpc>
                          <a:spcPct val="110000"/>
                        </a:lnSpc>
                      </a:pPr>
                      <a:r>
                        <a:rPr lang="es-MX" sz="1100">
                          <a:solidFill>
                            <a:srgbClr val="778692"/>
                          </a:solidFill>
                          <a:effectLst/>
                          <a:latin typeface="Arial" panose="020B0604020202020204" pitchFamily="34" charset="0"/>
                          <a:ea typeface="Calibri" panose="020F0502020204030204" pitchFamily="34" charset="0"/>
                          <a:cs typeface="Arial" panose="020B0604020202020204" pitchFamily="34" charset="0"/>
                        </a:rPr>
                        <a:t>Soleado</a:t>
                      </a:r>
                      <a:endParaRPr lang="es-MX" sz="90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txBody>
                  <a:tcPr marL="72315" marR="72315" marT="0" marB="0" anchor="ctr">
                    <a:lnL w="12700" cap="flat" cmpd="sng" algn="ctr">
                      <a:solidFill>
                        <a:srgbClr val="3BB0C9"/>
                      </a:solidFill>
                      <a:prstDash val="dot"/>
                      <a:round/>
                      <a:headEnd type="none" w="med" len="med"/>
                      <a:tailEnd type="none" w="med" len="med"/>
                    </a:lnL>
                    <a:lnR w="12700" cap="flat" cmpd="sng" algn="ctr">
                      <a:solidFill>
                        <a:srgbClr val="3BB0C9"/>
                      </a:solidFill>
                      <a:prstDash val="dot"/>
                      <a:round/>
                      <a:headEnd type="none" w="med" len="med"/>
                      <a:tailEnd type="none" w="med" len="med"/>
                    </a:lnR>
                    <a:lnT>
                      <a:noFill/>
                    </a:lnT>
                    <a:lnB w="12700" cap="flat" cmpd="sng" algn="ctr">
                      <a:solidFill>
                        <a:srgbClr val="3BB0C9"/>
                      </a:solidFill>
                      <a:prstDash val="dot"/>
                      <a:round/>
                      <a:headEnd type="none" w="med" len="med"/>
                      <a:tailEnd type="none" w="med" len="med"/>
                    </a:lnB>
                  </a:tcPr>
                </a:tc>
                <a:tc>
                  <a:txBody>
                    <a:bodyPr/>
                    <a:lstStyle/>
                    <a:p>
                      <a:pPr marR="75565" algn="ctr">
                        <a:lnSpc>
                          <a:spcPct val="110000"/>
                        </a:lnSpc>
                      </a:pPr>
                      <a:r>
                        <a:rPr lang="es-MX" sz="1100">
                          <a:solidFill>
                            <a:srgbClr val="778692"/>
                          </a:solidFill>
                          <a:effectLst/>
                          <a:latin typeface="Arial" panose="020B0604020202020204" pitchFamily="34" charset="0"/>
                          <a:ea typeface="Calibri" panose="020F0502020204030204" pitchFamily="34" charset="0"/>
                          <a:cs typeface="Arial" panose="020B0604020202020204" pitchFamily="34" charset="0"/>
                        </a:rPr>
                        <a:t>Despejado</a:t>
                      </a:r>
                      <a:endParaRPr lang="es-MX" sz="90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txBody>
                  <a:tcPr marL="72315" marR="72315" marT="0" marB="0" anchor="ctr">
                    <a:lnL w="12700" cap="flat" cmpd="sng" algn="ctr">
                      <a:solidFill>
                        <a:srgbClr val="3BB0C9"/>
                      </a:solidFill>
                      <a:prstDash val="dot"/>
                      <a:round/>
                      <a:headEnd type="none" w="med" len="med"/>
                      <a:tailEnd type="none" w="med" len="med"/>
                    </a:lnL>
                    <a:lnR w="12700" cap="flat" cmpd="sng" algn="ctr">
                      <a:solidFill>
                        <a:srgbClr val="3BB0C9"/>
                      </a:solidFill>
                      <a:prstDash val="dot"/>
                      <a:round/>
                      <a:headEnd type="none" w="med" len="med"/>
                      <a:tailEnd type="none" w="med" len="med"/>
                    </a:lnR>
                    <a:lnT>
                      <a:noFill/>
                    </a:lnT>
                    <a:lnB w="12700" cap="flat" cmpd="sng" algn="ctr">
                      <a:solidFill>
                        <a:srgbClr val="3BB0C9"/>
                      </a:solidFill>
                      <a:prstDash val="dot"/>
                      <a:round/>
                      <a:headEnd type="none" w="med" len="med"/>
                      <a:tailEnd type="none" w="med" len="med"/>
                    </a:lnB>
                  </a:tcPr>
                </a:tc>
                <a:tc>
                  <a:txBody>
                    <a:bodyPr/>
                    <a:lstStyle/>
                    <a:p>
                      <a:pPr marR="75565" algn="ctr">
                        <a:lnSpc>
                          <a:spcPct val="110000"/>
                        </a:lnSpc>
                      </a:pPr>
                      <a:r>
                        <a:rPr lang="es-MX" sz="1100">
                          <a:solidFill>
                            <a:srgbClr val="778692"/>
                          </a:solidFill>
                          <a:effectLst/>
                          <a:latin typeface="Arial" panose="020B0604020202020204" pitchFamily="34" charset="0"/>
                          <a:ea typeface="Calibri" panose="020F0502020204030204" pitchFamily="34" charset="0"/>
                          <a:cs typeface="Arial" panose="020B0604020202020204" pitchFamily="34" charset="0"/>
                        </a:rPr>
                        <a:t>Nublado</a:t>
                      </a:r>
                      <a:endParaRPr lang="es-MX" sz="90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txBody>
                  <a:tcPr marL="72315" marR="72315" marT="0" marB="0" anchor="ctr">
                    <a:lnL w="12700" cap="flat" cmpd="sng" algn="ctr">
                      <a:solidFill>
                        <a:srgbClr val="3BB0C9"/>
                      </a:solidFill>
                      <a:prstDash val="dot"/>
                      <a:round/>
                      <a:headEnd type="none" w="med" len="med"/>
                      <a:tailEnd type="none" w="med" len="med"/>
                    </a:lnL>
                    <a:lnR w="12700" cap="flat" cmpd="sng" algn="ctr">
                      <a:solidFill>
                        <a:srgbClr val="3BB0C9"/>
                      </a:solidFill>
                      <a:prstDash val="dot"/>
                      <a:round/>
                      <a:headEnd type="none" w="med" len="med"/>
                      <a:tailEnd type="none" w="med" len="med"/>
                    </a:lnR>
                    <a:lnT>
                      <a:noFill/>
                    </a:lnT>
                    <a:lnB w="12700" cap="flat" cmpd="sng" algn="ctr">
                      <a:solidFill>
                        <a:srgbClr val="3BB0C9"/>
                      </a:solidFill>
                      <a:prstDash val="dot"/>
                      <a:round/>
                      <a:headEnd type="none" w="med" len="med"/>
                      <a:tailEnd type="none" w="med" len="med"/>
                    </a:lnB>
                  </a:tcPr>
                </a:tc>
                <a:tc>
                  <a:txBody>
                    <a:bodyPr/>
                    <a:lstStyle/>
                    <a:p>
                      <a:pPr marR="75565" algn="ctr">
                        <a:lnSpc>
                          <a:spcPct val="110000"/>
                        </a:lnSpc>
                      </a:pPr>
                      <a:r>
                        <a:rPr lang="es-MX" sz="1100" dirty="0">
                          <a:solidFill>
                            <a:srgbClr val="778692"/>
                          </a:solidFill>
                          <a:effectLst/>
                          <a:latin typeface="Arial" panose="020B0604020202020204" pitchFamily="34" charset="0"/>
                          <a:ea typeface="Calibri" panose="020F0502020204030204" pitchFamily="34" charset="0"/>
                          <a:cs typeface="Arial" panose="020B0604020202020204" pitchFamily="34" charset="0"/>
                        </a:rPr>
                        <a:t>Tormenta</a:t>
                      </a:r>
                      <a:endParaRPr lang="es-MX" sz="900" dirty="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txBody>
                  <a:tcPr marL="72315" marR="72315" marT="0" marB="0" anchor="ctr">
                    <a:lnL w="12700" cap="flat" cmpd="sng" algn="ctr">
                      <a:solidFill>
                        <a:srgbClr val="3BB0C9"/>
                      </a:solidFill>
                      <a:prstDash val="dot"/>
                      <a:round/>
                      <a:headEnd type="none" w="med" len="med"/>
                      <a:tailEnd type="none" w="med" len="med"/>
                    </a:lnL>
                    <a:lnR>
                      <a:noFill/>
                    </a:lnR>
                    <a:lnT>
                      <a:noFill/>
                    </a:lnT>
                    <a:lnB w="12700" cap="flat" cmpd="sng" algn="ctr">
                      <a:solidFill>
                        <a:srgbClr val="3BB0C9"/>
                      </a:solidFill>
                      <a:prstDash val="dot"/>
                      <a:round/>
                      <a:headEnd type="none" w="med" len="med"/>
                      <a:tailEnd type="none" w="med" len="med"/>
                    </a:lnB>
                  </a:tcPr>
                </a:tc>
                <a:extLst>
                  <a:ext uri="{0D108BD9-81ED-4DB2-BD59-A6C34878D82A}">
                    <a16:rowId xmlns:a16="http://schemas.microsoft.com/office/drawing/2014/main" val="788375784"/>
                  </a:ext>
                </a:extLst>
              </a:tr>
            </a:tbl>
          </a:graphicData>
        </a:graphic>
      </p:graphicFrame>
      <p:pic>
        <p:nvPicPr>
          <p:cNvPr id="5" name="Imagen 19">
            <a:extLst>
              <a:ext uri="{FF2B5EF4-FFF2-40B4-BE49-F238E27FC236}">
                <a16:creationId xmlns:a16="http://schemas.microsoft.com/office/drawing/2014/main" id="{DE94570F-B0C1-ACC5-6DC1-7ADA9A32B4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4990" y="2217388"/>
            <a:ext cx="431800" cy="444500"/>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n 20">
            <a:extLst>
              <a:ext uri="{FF2B5EF4-FFF2-40B4-BE49-F238E27FC236}">
                <a16:creationId xmlns:a16="http://schemas.microsoft.com/office/drawing/2014/main" id="{8225906C-6697-89C3-588D-01944FD2C21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50145" y="2224431"/>
            <a:ext cx="444500" cy="444500"/>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n 22">
            <a:extLst>
              <a:ext uri="{FF2B5EF4-FFF2-40B4-BE49-F238E27FC236}">
                <a16:creationId xmlns:a16="http://schemas.microsoft.com/office/drawing/2014/main" id="{3EEAABBA-BB0A-8582-24E9-62F52372F0C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95855" y="2227797"/>
            <a:ext cx="444500" cy="444500"/>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23">
            <a:extLst>
              <a:ext uri="{FF2B5EF4-FFF2-40B4-BE49-F238E27FC236}">
                <a16:creationId xmlns:a16="http://schemas.microsoft.com/office/drawing/2014/main" id="{CBC199B8-424B-B151-9843-78BE174FAEA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46005" y="2303997"/>
            <a:ext cx="444500" cy="2921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n 24">
            <a:extLst>
              <a:ext uri="{FF2B5EF4-FFF2-40B4-BE49-F238E27FC236}">
                <a16:creationId xmlns:a16="http://schemas.microsoft.com/office/drawing/2014/main" id="{F09C4E17-DB5F-0484-9FDE-0471AF5E73D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35610" y="2280119"/>
            <a:ext cx="355600" cy="368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7916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upo 22">
            <a:extLst>
              <a:ext uri="{FF2B5EF4-FFF2-40B4-BE49-F238E27FC236}">
                <a16:creationId xmlns:a16="http://schemas.microsoft.com/office/drawing/2014/main" id="{CFAE4AB3-2008-8B27-3503-83C405877920}"/>
              </a:ext>
            </a:extLst>
          </p:cNvPr>
          <p:cNvGrpSpPr/>
          <p:nvPr/>
        </p:nvGrpSpPr>
        <p:grpSpPr>
          <a:xfrm>
            <a:off x="0" y="793466"/>
            <a:ext cx="7740649" cy="461664"/>
            <a:chOff x="0" y="1243516"/>
            <a:chExt cx="7740649" cy="461664"/>
          </a:xfrm>
        </p:grpSpPr>
        <p:sp>
          <p:nvSpPr>
            <p:cNvPr id="17" name="29 Triángulo isósceles">
              <a:extLst>
                <a:ext uri="{FF2B5EF4-FFF2-40B4-BE49-F238E27FC236}">
                  <a16:creationId xmlns:a16="http://schemas.microsoft.com/office/drawing/2014/main" id="{A159BABD-737F-3C7B-3953-F17FC561E602}"/>
                </a:ext>
              </a:extLst>
            </p:cNvPr>
            <p:cNvSpPr/>
            <p:nvPr/>
          </p:nvSpPr>
          <p:spPr>
            <a:xfrm>
              <a:off x="544963" y="1560654"/>
              <a:ext cx="149853" cy="79287"/>
            </a:xfrm>
            <a:custGeom>
              <a:avLst/>
              <a:gdLst>
                <a:gd name="connsiteX0" fmla="*/ 0 w 67310"/>
                <a:gd name="connsiteY0" fmla="*/ 73025 h 73025"/>
                <a:gd name="connsiteX1" fmla="*/ 33655 w 67310"/>
                <a:gd name="connsiteY1" fmla="*/ 0 h 73025"/>
                <a:gd name="connsiteX2" fmla="*/ 67310 w 67310"/>
                <a:gd name="connsiteY2" fmla="*/ 73025 h 73025"/>
                <a:gd name="connsiteX3" fmla="*/ 0 w 67310"/>
                <a:gd name="connsiteY3" fmla="*/ 73025 h 73025"/>
                <a:gd name="connsiteX0" fmla="*/ 0 w 99856"/>
                <a:gd name="connsiteY0" fmla="*/ 97850 h 97850"/>
                <a:gd name="connsiteX1" fmla="*/ 99856 w 99856"/>
                <a:gd name="connsiteY1" fmla="*/ 0 h 97850"/>
                <a:gd name="connsiteX2" fmla="*/ 67310 w 99856"/>
                <a:gd name="connsiteY2" fmla="*/ 97850 h 97850"/>
                <a:gd name="connsiteX3" fmla="*/ 0 w 99856"/>
                <a:gd name="connsiteY3" fmla="*/ 9785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23970 h 97850"/>
                <a:gd name="connsiteX2" fmla="*/ 117040 w 149586"/>
                <a:gd name="connsiteY2" fmla="*/ 97850 h 97850"/>
                <a:gd name="connsiteX3" fmla="*/ 0 w 149586"/>
                <a:gd name="connsiteY3" fmla="*/ 0 h 9785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612 w 150198"/>
                <a:gd name="connsiteY0" fmla="*/ 5716 h 79596"/>
                <a:gd name="connsiteX1" fmla="*/ 63258 w 150198"/>
                <a:gd name="connsiteY1" fmla="*/ 5716 h 79596"/>
                <a:gd name="connsiteX2" fmla="*/ 150198 w 150198"/>
                <a:gd name="connsiteY2" fmla="*/ 5716 h 79596"/>
                <a:gd name="connsiteX3" fmla="*/ 117652 w 150198"/>
                <a:gd name="connsiteY3" fmla="*/ 79596 h 79596"/>
                <a:gd name="connsiteX4" fmla="*/ 612 w 150198"/>
                <a:gd name="connsiteY4" fmla="*/ 5716 h 79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198" h="79596">
                  <a:moveTo>
                    <a:pt x="612" y="5716"/>
                  </a:moveTo>
                  <a:cubicBezTo>
                    <a:pt x="-5706" y="-7147"/>
                    <a:pt x="38327" y="5716"/>
                    <a:pt x="63258" y="5716"/>
                  </a:cubicBezTo>
                  <a:cubicBezTo>
                    <a:pt x="88189" y="5716"/>
                    <a:pt x="143880" y="-7147"/>
                    <a:pt x="150198" y="5716"/>
                  </a:cubicBezTo>
                  <a:lnTo>
                    <a:pt x="117652" y="79596"/>
                  </a:lnTo>
                  <a:cubicBezTo>
                    <a:pt x="78639" y="54969"/>
                    <a:pt x="32292" y="12001"/>
                    <a:pt x="612" y="5716"/>
                  </a:cubicBezTo>
                  <a:close/>
                </a:path>
              </a:pathLst>
            </a:custGeom>
            <a:solidFill>
              <a:srgbClr val="D2D3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18" name="29 Triángulo isósceles">
              <a:extLst>
                <a:ext uri="{FF2B5EF4-FFF2-40B4-BE49-F238E27FC236}">
                  <a16:creationId xmlns:a16="http://schemas.microsoft.com/office/drawing/2014/main" id="{3D52E41A-9B2A-E6CC-CE5F-02E9CFF9B3B4}"/>
                </a:ext>
              </a:extLst>
            </p:cNvPr>
            <p:cNvSpPr/>
            <p:nvPr/>
          </p:nvSpPr>
          <p:spPr>
            <a:xfrm flipH="1" flipV="1">
              <a:off x="2462383" y="1267552"/>
              <a:ext cx="149853" cy="79287"/>
            </a:xfrm>
            <a:custGeom>
              <a:avLst/>
              <a:gdLst>
                <a:gd name="connsiteX0" fmla="*/ 0 w 67310"/>
                <a:gd name="connsiteY0" fmla="*/ 73025 h 73025"/>
                <a:gd name="connsiteX1" fmla="*/ 33655 w 67310"/>
                <a:gd name="connsiteY1" fmla="*/ 0 h 73025"/>
                <a:gd name="connsiteX2" fmla="*/ 67310 w 67310"/>
                <a:gd name="connsiteY2" fmla="*/ 73025 h 73025"/>
                <a:gd name="connsiteX3" fmla="*/ 0 w 67310"/>
                <a:gd name="connsiteY3" fmla="*/ 73025 h 73025"/>
                <a:gd name="connsiteX0" fmla="*/ 0 w 99856"/>
                <a:gd name="connsiteY0" fmla="*/ 97850 h 97850"/>
                <a:gd name="connsiteX1" fmla="*/ 99856 w 99856"/>
                <a:gd name="connsiteY1" fmla="*/ 0 h 97850"/>
                <a:gd name="connsiteX2" fmla="*/ 67310 w 99856"/>
                <a:gd name="connsiteY2" fmla="*/ 97850 h 97850"/>
                <a:gd name="connsiteX3" fmla="*/ 0 w 99856"/>
                <a:gd name="connsiteY3" fmla="*/ 9785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0 h 97850"/>
                <a:gd name="connsiteX2" fmla="*/ 117040 w 149586"/>
                <a:gd name="connsiteY2" fmla="*/ 97850 h 97850"/>
                <a:gd name="connsiteX3" fmla="*/ 0 w 149586"/>
                <a:gd name="connsiteY3" fmla="*/ 0 h 97850"/>
                <a:gd name="connsiteX0" fmla="*/ 0 w 149586"/>
                <a:gd name="connsiteY0" fmla="*/ 0 h 97850"/>
                <a:gd name="connsiteX1" fmla="*/ 149586 w 149586"/>
                <a:gd name="connsiteY1" fmla="*/ 23970 h 97850"/>
                <a:gd name="connsiteX2" fmla="*/ 117040 w 149586"/>
                <a:gd name="connsiteY2" fmla="*/ 97850 h 97850"/>
                <a:gd name="connsiteX3" fmla="*/ 0 w 149586"/>
                <a:gd name="connsiteY3" fmla="*/ 0 h 9785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0 w 149586"/>
                <a:gd name="connsiteY0" fmla="*/ 0 h 73880"/>
                <a:gd name="connsiteX1" fmla="*/ 149586 w 149586"/>
                <a:gd name="connsiteY1" fmla="*/ 0 h 73880"/>
                <a:gd name="connsiteX2" fmla="*/ 117040 w 149586"/>
                <a:gd name="connsiteY2" fmla="*/ 73880 h 73880"/>
                <a:gd name="connsiteX3" fmla="*/ 0 w 149586"/>
                <a:gd name="connsiteY3" fmla="*/ 0 h 73880"/>
                <a:gd name="connsiteX0" fmla="*/ 612 w 150198"/>
                <a:gd name="connsiteY0" fmla="*/ 5716 h 79596"/>
                <a:gd name="connsiteX1" fmla="*/ 63258 w 150198"/>
                <a:gd name="connsiteY1" fmla="*/ 5716 h 79596"/>
                <a:gd name="connsiteX2" fmla="*/ 150198 w 150198"/>
                <a:gd name="connsiteY2" fmla="*/ 5716 h 79596"/>
                <a:gd name="connsiteX3" fmla="*/ 117652 w 150198"/>
                <a:gd name="connsiteY3" fmla="*/ 79596 h 79596"/>
                <a:gd name="connsiteX4" fmla="*/ 612 w 150198"/>
                <a:gd name="connsiteY4" fmla="*/ 5716 h 79596"/>
                <a:gd name="connsiteX0" fmla="*/ 612 w 150198"/>
                <a:gd name="connsiteY0" fmla="*/ 5716 h 79596"/>
                <a:gd name="connsiteX1" fmla="*/ 63258 w 150198"/>
                <a:gd name="connsiteY1" fmla="*/ 5716 h 79596"/>
                <a:gd name="connsiteX2" fmla="*/ 150198 w 150198"/>
                <a:gd name="connsiteY2" fmla="*/ 5716 h 79596"/>
                <a:gd name="connsiteX3" fmla="*/ 123477 w 150198"/>
                <a:gd name="connsiteY3" fmla="*/ 79596 h 79596"/>
                <a:gd name="connsiteX4" fmla="*/ 612 w 150198"/>
                <a:gd name="connsiteY4" fmla="*/ 5716 h 79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0198" h="79596">
                  <a:moveTo>
                    <a:pt x="612" y="5716"/>
                  </a:moveTo>
                  <a:cubicBezTo>
                    <a:pt x="-5706" y="-7147"/>
                    <a:pt x="38327" y="5716"/>
                    <a:pt x="63258" y="5716"/>
                  </a:cubicBezTo>
                  <a:cubicBezTo>
                    <a:pt x="88189" y="5716"/>
                    <a:pt x="143880" y="-7147"/>
                    <a:pt x="150198" y="5716"/>
                  </a:cubicBezTo>
                  <a:lnTo>
                    <a:pt x="123477" y="79596"/>
                  </a:lnTo>
                  <a:cubicBezTo>
                    <a:pt x="84464" y="54969"/>
                    <a:pt x="32292" y="12001"/>
                    <a:pt x="612" y="5716"/>
                  </a:cubicBezTo>
                  <a:close/>
                </a:path>
              </a:pathLst>
            </a:custGeom>
            <a:solidFill>
              <a:srgbClr val="D2D3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20" name="28 Rectángulo">
              <a:extLst>
                <a:ext uri="{FF2B5EF4-FFF2-40B4-BE49-F238E27FC236}">
                  <a16:creationId xmlns:a16="http://schemas.microsoft.com/office/drawing/2014/main" id="{DB4BBBEE-CB29-C0A1-4A96-E7577328F4A9}"/>
                </a:ext>
              </a:extLst>
            </p:cNvPr>
            <p:cNvSpPr/>
            <p:nvPr/>
          </p:nvSpPr>
          <p:spPr>
            <a:xfrm>
              <a:off x="0" y="1342532"/>
              <a:ext cx="7740649" cy="218122"/>
            </a:xfrm>
            <a:prstGeom prst="rect">
              <a:avLst/>
            </a:prstGeom>
            <a:solidFill>
              <a:srgbClr val="333E4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22" name="25 Paralelogramo">
              <a:extLst>
                <a:ext uri="{FF2B5EF4-FFF2-40B4-BE49-F238E27FC236}">
                  <a16:creationId xmlns:a16="http://schemas.microsoft.com/office/drawing/2014/main" id="{9EFA6B52-4603-9490-6F42-B379E8B80ACA}"/>
                </a:ext>
              </a:extLst>
            </p:cNvPr>
            <p:cNvSpPr/>
            <p:nvPr/>
          </p:nvSpPr>
          <p:spPr>
            <a:xfrm>
              <a:off x="660964" y="1267552"/>
              <a:ext cx="1828079" cy="371698"/>
            </a:xfrm>
            <a:prstGeom prst="parallelogram">
              <a:avLst/>
            </a:prstGeom>
            <a:solidFill>
              <a:srgbClr val="C4D631"/>
            </a:solidFill>
            <a:ln w="3175">
              <a:noFill/>
            </a:ln>
            <a:effectLst>
              <a:outerShdw blurRad="50800" dist="12700" dir="8460000" algn="ctr" rotWithShape="0">
                <a:srgbClr val="778692">
                  <a:alpha val="27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sp>
          <p:nvSpPr>
            <p:cNvPr id="13" name="Cuadro de texto 288">
              <a:extLst>
                <a:ext uri="{FF2B5EF4-FFF2-40B4-BE49-F238E27FC236}">
                  <a16:creationId xmlns:a16="http://schemas.microsoft.com/office/drawing/2014/main" id="{A27A9497-FD64-F2A1-EB54-BF152B350F36}"/>
                </a:ext>
              </a:extLst>
            </p:cNvPr>
            <p:cNvSpPr txBox="1"/>
            <p:nvPr/>
          </p:nvSpPr>
          <p:spPr>
            <a:xfrm>
              <a:off x="674970" y="1243516"/>
              <a:ext cx="1818596" cy="46166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s-ES" sz="1100" dirty="0">
                  <a:solidFill>
                    <a:srgbClr val="FFFFFF"/>
                  </a:solidFill>
                  <a:effectLst/>
                  <a:latin typeface="Duplicate Slab Bold" pitchFamily="2" charset="77"/>
                  <a:ea typeface="Calibri" panose="020F0502020204030204" pitchFamily="34" charset="0"/>
                  <a:cs typeface="Cordia New" panose="020B0304020202020204" pitchFamily="34" charset="-34"/>
                </a:rPr>
                <a:t>Aviso legal y directorio Grupo Financiero B×+ </a:t>
              </a:r>
            </a:p>
          </p:txBody>
        </p:sp>
      </p:grpSp>
      <p:sp>
        <p:nvSpPr>
          <p:cNvPr id="4" name="CuadroTexto 5">
            <a:extLst>
              <a:ext uri="{FF2B5EF4-FFF2-40B4-BE49-F238E27FC236}">
                <a16:creationId xmlns:a16="http://schemas.microsoft.com/office/drawing/2014/main" id="{4F89F45B-8119-D8C6-B6B8-3F1DEF9F42DB}"/>
              </a:ext>
            </a:extLst>
          </p:cNvPr>
          <p:cNvSpPr txBox="1"/>
          <p:nvPr/>
        </p:nvSpPr>
        <p:spPr>
          <a:xfrm>
            <a:off x="3884085" y="8320915"/>
            <a:ext cx="3676650" cy="695960"/>
          </a:xfrm>
          <a:prstGeom prst="rect">
            <a:avLst/>
          </a:prstGeom>
          <a:noFill/>
        </p:spPr>
        <p:txBody>
          <a:bodyPr wrap="square" rtlCol="0">
            <a:spAutoFit/>
          </a:bodyPr>
          <a:lstStyle/>
          <a:p>
            <a:pPr algn="ctr" fontAlgn="base">
              <a:lnSpc>
                <a:spcPts val="1000"/>
              </a:lnSpc>
              <a:spcBef>
                <a:spcPts val="190"/>
              </a:spcBef>
            </a:pPr>
            <a:r>
              <a:rPr lang="es-MX" sz="800" b="1" kern="1200" dirty="0">
                <a:solidFill>
                  <a:srgbClr val="333E48"/>
                </a:solidFill>
                <a:effectLst/>
                <a:latin typeface="Arial" panose="020B0604020202020204" pitchFamily="34" charset="0"/>
                <a:ea typeface="Calibri" panose="020F0502020204030204" pitchFamily="34" charset="0"/>
                <a:cs typeface="Arial" panose="020B0604020202020204" pitchFamily="34" charset="0"/>
              </a:rPr>
              <a:t>Grupo Financiero B×+</a:t>
            </a:r>
            <a:endParaRPr lang="es-MX" sz="900" dirty="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p>
            <a:pPr algn="ctr" fontAlgn="base">
              <a:lnSpc>
                <a:spcPts val="1000"/>
              </a:lnSpc>
              <a:spcBef>
                <a:spcPts val="190"/>
              </a:spcBef>
            </a:pPr>
            <a:r>
              <a:rPr lang="es-MX" sz="800" kern="1200" dirty="0">
                <a:solidFill>
                  <a:srgbClr val="2C3A45"/>
                </a:solidFill>
                <a:effectLst/>
                <a:latin typeface="Arial" panose="020B0604020202020204" pitchFamily="34" charset="0"/>
                <a:ea typeface="Calibri" panose="020F0502020204030204" pitchFamily="34" charset="0"/>
                <a:cs typeface="Arial" panose="020B0604020202020204" pitchFamily="34" charset="0"/>
              </a:rPr>
              <a:t>Paseo de la Reforma 243 piso 21, </a:t>
            </a:r>
            <a:endParaRPr lang="es-MX" sz="900" dirty="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p>
            <a:pPr algn="ctr" fontAlgn="base">
              <a:lnSpc>
                <a:spcPts val="1000"/>
              </a:lnSpc>
              <a:spcBef>
                <a:spcPts val="190"/>
              </a:spcBef>
            </a:pPr>
            <a:r>
              <a:rPr lang="es-MX" sz="800" kern="1200" dirty="0">
                <a:solidFill>
                  <a:srgbClr val="2C3A45"/>
                </a:solidFill>
                <a:effectLst/>
                <a:latin typeface="Arial" panose="020B0604020202020204" pitchFamily="34" charset="0"/>
                <a:ea typeface="Calibri" panose="020F0502020204030204" pitchFamily="34" charset="0"/>
                <a:cs typeface="Arial" panose="020B0604020202020204" pitchFamily="34" charset="0"/>
              </a:rPr>
              <a:t>Alcaldía y Col. Cuauhtémoc, 06500, CDMX</a:t>
            </a:r>
            <a:endParaRPr lang="es-MX" sz="900" dirty="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a:p>
            <a:pPr algn="ctr" fontAlgn="base">
              <a:lnSpc>
                <a:spcPts val="1000"/>
              </a:lnSpc>
              <a:spcBef>
                <a:spcPts val="190"/>
              </a:spcBef>
            </a:pPr>
            <a:r>
              <a:rPr lang="es-MX" sz="800" kern="1200" dirty="0">
                <a:solidFill>
                  <a:srgbClr val="2C3A45"/>
                </a:solidFill>
                <a:effectLst/>
                <a:latin typeface="Arial" panose="020B0604020202020204" pitchFamily="34" charset="0"/>
                <a:ea typeface="Calibri" panose="020F0502020204030204" pitchFamily="34" charset="0"/>
                <a:cs typeface="Arial" panose="020B0604020202020204" pitchFamily="34" charset="0"/>
              </a:rPr>
              <a:t>Teléfonos 55 1102 1800 y 800 837 676 27</a:t>
            </a:r>
            <a:endParaRPr lang="es-MX" sz="900" dirty="0">
              <a:solidFill>
                <a:srgbClr val="333E48"/>
              </a:solidFill>
              <a:effectLst/>
              <a:latin typeface="Arial" panose="020B0604020202020204" pitchFamily="34" charset="0"/>
              <a:ea typeface="Calibri" panose="020F0502020204030204" pitchFamily="34" charset="0"/>
              <a:cs typeface="Cordia New" panose="020B0304020202020204" pitchFamily="34" charset="-34"/>
            </a:endParaRPr>
          </a:p>
        </p:txBody>
      </p:sp>
      <p:sp>
        <p:nvSpPr>
          <p:cNvPr id="5" name="5 CuadroTexto">
            <a:extLst>
              <a:ext uri="{FF2B5EF4-FFF2-40B4-BE49-F238E27FC236}">
                <a16:creationId xmlns:a16="http://schemas.microsoft.com/office/drawing/2014/main" id="{0FF1C24F-AB46-3983-C996-A375C415FE9A}"/>
              </a:ext>
            </a:extLst>
          </p:cNvPr>
          <p:cNvSpPr txBox="1"/>
          <p:nvPr/>
        </p:nvSpPr>
        <p:spPr>
          <a:xfrm>
            <a:off x="191090" y="1319306"/>
            <a:ext cx="3300097" cy="8186857"/>
          </a:xfrm>
          <a:prstGeom prst="rect">
            <a:avLst/>
          </a:prstGeom>
          <a:noFill/>
        </p:spPr>
        <p:txBody>
          <a:bodyPr wrap="square" rtlCol="0">
            <a:spAutoFit/>
          </a:bodyPr>
          <a:lstStyle/>
          <a:p>
            <a:pPr marL="0" marR="0" lvl="0" indent="0" algn="just" defTabSz="1019007" rtl="0" eaLnBrk="1" fontAlgn="auto" latinLnBrk="0" hangingPunct="1">
              <a:lnSpc>
                <a:spcPts val="900"/>
              </a:lnSpc>
              <a:spcBef>
                <a:spcPct val="20000"/>
              </a:spcBef>
              <a:spcAft>
                <a:spcPts val="0"/>
              </a:spcAft>
              <a:buClrTx/>
              <a:buSzTx/>
              <a:buFontTx/>
              <a:buNone/>
              <a:tabLst/>
              <a:defRPr/>
            </a:pP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REVELACIÓN DE INFORMACIÓN DE REPORTES DE ANÁLISIS DE </a:t>
            </a:r>
            <a:r>
              <a:rPr kumimoji="0" lang="es-MX" sz="800" b="1"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CASA DE BOLSA VE POR MÁS, S.A. DE C.V., GRUPO FINANCIERO VE POR MÁS</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 destinado a los clientes de CONFORME AL ARTÍCULO 47 DE LAS Disposiciones de carácter general aplicables a las entidades financieras y demás personas que proporcionen servicios de inversión (las “Disposiciones”).</a:t>
            </a:r>
          </a:p>
          <a:p>
            <a:pPr marL="0" marR="0" lvl="0" indent="0" algn="just" defTabSz="1019007" rtl="0" eaLnBrk="1" fontAlgn="auto" latinLnBrk="0" hangingPunct="1">
              <a:lnSpc>
                <a:spcPts val="900"/>
              </a:lnSpc>
              <a:spcBef>
                <a:spcPct val="20000"/>
              </a:spcBef>
              <a:spcAft>
                <a:spcPts val="0"/>
              </a:spcAft>
              <a:buClrTx/>
              <a:buSzTx/>
              <a:buFontTx/>
              <a:buNone/>
              <a:tabLst/>
              <a:defRPr/>
            </a:pPr>
            <a:endPar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endParaRPr>
          </a:p>
          <a:p>
            <a:pPr marL="0" marR="0" lvl="0" indent="0" algn="just" defTabSz="1019007" rtl="0" eaLnBrk="1" fontAlgn="auto" latinLnBrk="0" hangingPunct="1">
              <a:lnSpc>
                <a:spcPts val="900"/>
              </a:lnSpc>
              <a:spcBef>
                <a:spcPct val="20000"/>
              </a:spcBef>
              <a:spcAft>
                <a:spcPts val="0"/>
              </a:spcAft>
              <a:buClrTx/>
              <a:buSzTx/>
              <a:buFontTx/>
              <a:buNone/>
              <a:tabLst/>
              <a:defRPr/>
            </a:pP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Alejandro Javier Saldaña Brito,</a:t>
            </a:r>
            <a:r>
              <a:rPr lang="es-MX" sz="800" b="0" i="0" u="none" strike="noStrike" dirty="0">
                <a:solidFill>
                  <a:srgbClr val="333E48"/>
                </a:solidFill>
                <a:effectLst/>
                <a:latin typeface="Arial" panose="020B0604020202020204" pitchFamily="34" charset="0"/>
              </a:rPr>
              <a:t> Ariel Méndez Velázquez,</a:t>
            </a:r>
            <a:r>
              <a:rPr lang="es-ES_tradnl" sz="800" dirty="0">
                <a:solidFill>
                  <a:srgbClr val="2C3A45"/>
                </a:solidFill>
                <a:latin typeface="Arial" panose="020B0604020202020204" pitchFamily="34" charset="0"/>
                <a:ea typeface="Times New Roman"/>
                <a:cs typeface="Arial" panose="020B0604020202020204" pitchFamily="34" charset="0"/>
              </a:rPr>
              <a:t> Baltasar Montes Guerrero, Elisa</a:t>
            </a:r>
            <a:r>
              <a:rPr lang="es-ES_tradnl" sz="800" baseline="0" dirty="0">
                <a:solidFill>
                  <a:srgbClr val="2C3A45"/>
                </a:solidFill>
                <a:latin typeface="Arial" panose="020B0604020202020204" pitchFamily="34" charset="0"/>
                <a:ea typeface="Times New Roman"/>
                <a:cs typeface="Arial" panose="020B0604020202020204" pitchFamily="34" charset="0"/>
              </a:rPr>
              <a:t> Alejandra Añorve Vargas y</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 Luis Pablo López Medrano, analistas responsables de la elaboración de este documento están disponibles en </a:t>
            </a:r>
            <a:r>
              <a:rPr kumimoji="0" lang="es-MX" sz="800" b="1"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www.vepormas.com</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 el cual refleja exclusivamente el punto de vista de los analistas quienes únicamente han recibido remuneraciones por parte de B×+ por los servicios prestados en beneficio de la clientela de </a:t>
            </a:r>
            <a:r>
              <a:rPr kumimoji="0" lang="es-MX" sz="800" b="1"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B×+.</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 La remuneración variable o extraordinaria que han percibido está determinada en función de la rentabilidad de </a:t>
            </a:r>
            <a:r>
              <a:rPr kumimoji="0" lang="es-MX" sz="800" b="1"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Grupo Financiero B×+</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 y el desempeño individual de cada </a:t>
            </a:r>
            <a:r>
              <a:rPr lang="es-MX" sz="800" dirty="0">
                <a:solidFill>
                  <a:srgbClr val="2C3A45"/>
                </a:solidFill>
                <a:latin typeface="Arial" panose="020B0604020202020204" pitchFamily="34" charset="0"/>
                <a:ea typeface="Calibri"/>
                <a:cs typeface="Arial" panose="020B0604020202020204" pitchFamily="34" charset="0"/>
              </a:rPr>
              <a:t>a</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nalista.</a:t>
            </a:r>
          </a:p>
          <a:p>
            <a:pPr marL="0" marR="0" lvl="0" indent="0" algn="just" defTabSz="1019007" rtl="0" eaLnBrk="1" fontAlgn="auto" latinLnBrk="0" hangingPunct="1">
              <a:lnSpc>
                <a:spcPts val="900"/>
              </a:lnSpc>
              <a:spcBef>
                <a:spcPct val="20000"/>
              </a:spcBef>
              <a:spcAft>
                <a:spcPts val="0"/>
              </a:spcAft>
              <a:buClrTx/>
              <a:buSzTx/>
              <a:buFontTx/>
              <a:buNone/>
              <a:tabLst/>
              <a:defRPr/>
            </a:pPr>
            <a:endPar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endParaRPr>
          </a:p>
          <a:p>
            <a:pPr marL="0" marR="0" lvl="0" indent="0" algn="just" defTabSz="1019007" rtl="0" eaLnBrk="1" fontAlgn="auto" latinLnBrk="0" hangingPunct="1">
              <a:lnSpc>
                <a:spcPts val="900"/>
              </a:lnSpc>
              <a:spcBef>
                <a:spcPct val="20000"/>
              </a:spcBef>
              <a:spcAft>
                <a:spcPts val="0"/>
              </a:spcAft>
              <a:buClrTx/>
              <a:buSzTx/>
              <a:buFontTx/>
              <a:buNone/>
              <a:tabLst/>
              <a:defRPr/>
            </a:pP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El presente documento fue preparado para (uso interno/uso personalizado) como parte de los servicios asesorados y de Análisis con los que se da seguimiento a esta Emisora, bajo ningún motivo podrá considerarse como una opinión objetiva sobre la Emisora ni tampoco como una recomendación generalizada, por lo que su reproducción o reenvío a un tercero que no pueda acreditar su recepción directamente por parte de </a:t>
            </a:r>
            <a:r>
              <a:rPr lang="es-MX" sz="800" dirty="0">
                <a:solidFill>
                  <a:srgbClr val="2C3A45"/>
                </a:solidFill>
                <a:latin typeface="Arial" panose="020B0604020202020204" pitchFamily="34" charset="0"/>
                <a:ea typeface="Calibri"/>
                <a:cs typeface="Arial" panose="020B0604020202020204" pitchFamily="34" charset="0"/>
              </a:rPr>
              <a:t>Casa de Bolsa</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 B×+ libera a ésta de cualquier responsabilidad derivada de su utilización  para toma de decisiones de inversión.</a:t>
            </a:r>
          </a:p>
          <a:p>
            <a:pPr marL="0" marR="0" lvl="0" indent="0" algn="just" defTabSz="1019007" rtl="0" eaLnBrk="1" fontAlgn="auto" latinLnBrk="0" hangingPunct="1">
              <a:lnSpc>
                <a:spcPts val="900"/>
              </a:lnSpc>
              <a:spcBef>
                <a:spcPct val="20000"/>
              </a:spcBef>
              <a:spcAft>
                <a:spcPts val="0"/>
              </a:spcAft>
              <a:buClrTx/>
              <a:buSzTx/>
              <a:buFontTx/>
              <a:buNone/>
              <a:tabLst/>
              <a:defRPr/>
            </a:pPr>
            <a:endPar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endParaRPr>
          </a:p>
          <a:p>
            <a:pPr marL="0" marR="0" lvl="0" indent="0" algn="just" defTabSz="1019007" rtl="0" eaLnBrk="1" fontAlgn="auto" latinLnBrk="0" hangingPunct="1">
              <a:lnSpc>
                <a:spcPts val="900"/>
              </a:lnSpc>
              <a:spcBef>
                <a:spcPct val="20000"/>
              </a:spcBef>
              <a:spcAft>
                <a:spcPts val="0"/>
              </a:spcAft>
              <a:buClrTx/>
              <a:buSzTx/>
              <a:buFontTx/>
              <a:buNone/>
              <a:tabLst/>
              <a:defRPr/>
            </a:pP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Las Empresas de </a:t>
            </a:r>
            <a:r>
              <a:rPr kumimoji="0" lang="es-MX" sz="800" b="1"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Grupo Financiero B×+</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 no mantienen inversiones arriba del 1% del valor de su portafolio de inversión al cierre de los últimos tres meses, en instrumentos objeto de las recomendaciones. Los analistas que cubren las emisoras recomendadas es posible que mantengan en su portafolio de inversión, la emisora recomendada. Conservando la posición un plazo de por lo menos 3 meses. Ningún Consejero, Director General o Directivo de las Empresas de </a:t>
            </a:r>
            <a:r>
              <a:rPr kumimoji="0" lang="es-MX" sz="800" b="1"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Grupo Financiero B×+</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 fungen con algún cargo en las emisoras que son objeto de las recomendaciones.</a:t>
            </a:r>
          </a:p>
          <a:p>
            <a:pPr marL="0" marR="0" lvl="0" indent="0" algn="just" defTabSz="1019007" rtl="0" eaLnBrk="1" fontAlgn="auto" latinLnBrk="0" hangingPunct="1">
              <a:lnSpc>
                <a:spcPts val="900"/>
              </a:lnSpc>
              <a:spcBef>
                <a:spcPct val="20000"/>
              </a:spcBef>
              <a:spcAft>
                <a:spcPts val="0"/>
              </a:spcAft>
              <a:buClrTx/>
              <a:buSzTx/>
              <a:buFontTx/>
              <a:buNone/>
              <a:tabLst/>
              <a:defRPr/>
            </a:pPr>
            <a:endPar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endParaRPr>
          </a:p>
          <a:p>
            <a:pPr marL="0" marR="0" lvl="0" indent="0" algn="just" defTabSz="1019007" rtl="0" eaLnBrk="1" fontAlgn="auto" latinLnBrk="0" hangingPunct="1">
              <a:lnSpc>
                <a:spcPts val="900"/>
              </a:lnSpc>
              <a:spcBef>
                <a:spcPct val="20000"/>
              </a:spcBef>
              <a:spcAft>
                <a:spcPts val="0"/>
              </a:spcAft>
              <a:buClrTx/>
              <a:buSzTx/>
              <a:buFontTx/>
              <a:buNone/>
              <a:tabLst/>
              <a:defRPr/>
            </a:pPr>
            <a:r>
              <a:rPr kumimoji="0" lang="es-MX" sz="800" b="1"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Banco B×+ </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y </a:t>
            </a:r>
            <a:r>
              <a:rPr kumimoji="0" lang="es-MX" sz="800" b="1"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Casa de Bolsa B×+ </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brindan servicios de inversión asesorados y no asesorados a sus clientes personas físicas y corporativas en México y en el extranjero. Es posible que a través de su área de Finanzas Corporativas, Cuentas Especiales, Administración de Portafolios u otras le preste o en el futuro le llegue a prestar algún servicio a las sociedades Emisoras que sean objeto de nuestros reportes. En estos supuestos las entidades que conforman </a:t>
            </a:r>
            <a:r>
              <a:rPr kumimoji="0" lang="es-MX" sz="800" b="1"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Grupo Financiero B×+ </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reciben contraprestaciones por parte de dichas sociedades por sus servicios antes referidos. La información contenida en el presente reporte ha sido obtenida de fuentes que consideramos fidedignas, aún en el caso de estimaciones, pero no es posible realizar manifestación alguna sobre su precisión o integridad. La información y en su caso las estimaciones formuladas, son vigentes a la fecha de su emisión, están sujetas a modificaciones que en su caso y en cumplimiento a la normatividad vigente señalarán su antecedente inmediato que implique un cambio. Las entidades que conforman </a:t>
            </a:r>
            <a:r>
              <a:rPr kumimoji="0" lang="es-MX" sz="800" b="1"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Grupo Financiero B×+</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 no se comprometen, salvo lo dispuesto en las “Disposiciones” en términos de serializar los reportes, a realizar compulsas o versiones actualizadas respecto del contenido de este documento.</a:t>
            </a:r>
          </a:p>
          <a:p>
            <a:pPr marL="0" marR="0" lvl="0" indent="0" algn="just" defTabSz="1019007" rtl="0" eaLnBrk="1" fontAlgn="auto" latinLnBrk="0" hangingPunct="1">
              <a:lnSpc>
                <a:spcPts val="900"/>
              </a:lnSpc>
              <a:spcBef>
                <a:spcPct val="20000"/>
              </a:spcBef>
              <a:spcAft>
                <a:spcPts val="0"/>
              </a:spcAft>
              <a:buClrTx/>
              <a:buSzTx/>
              <a:buFontTx/>
              <a:buNone/>
              <a:tabLst/>
              <a:defRPr/>
            </a:pPr>
            <a:endPar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endParaRPr>
          </a:p>
          <a:p>
            <a:pPr marL="0" marR="0" lvl="0" indent="0" algn="just" defTabSz="1019007" rtl="0" eaLnBrk="1" fontAlgn="auto" latinLnBrk="0" hangingPunct="1">
              <a:lnSpc>
                <a:spcPts val="900"/>
              </a:lnSpc>
              <a:spcBef>
                <a:spcPct val="20000"/>
              </a:spcBef>
              <a:spcAft>
                <a:spcPts val="0"/>
              </a:spcAft>
              <a:buClrTx/>
              <a:buSzTx/>
              <a:buFontTx/>
              <a:buNone/>
              <a:tabLst/>
              <a:defRPr/>
            </a:pPr>
            <a:r>
              <a:rPr lang="es-MX" sz="800" dirty="0">
                <a:solidFill>
                  <a:srgbClr val="2C3A45"/>
                </a:solidFill>
                <a:latin typeface="Arial" panose="020B0604020202020204" pitchFamily="34" charset="0"/>
                <a:ea typeface="Calibri"/>
                <a:cs typeface="Arial" panose="020B0604020202020204" pitchFamily="34" charset="0"/>
              </a:rPr>
              <a:t>E</a:t>
            </a:r>
            <a:r>
              <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ste documento se formula como una recomendación generalizada o personalizada para los destinatarios específicamente señalados en el documento, no podrá ser reproducido, citado, divulgado, utilizado, ni reproducido parcial o totalmente aún con fines académicos o de medios de comunicación, sin previa autorización escrita por parte de alguna entidad de las que conforman </a:t>
            </a:r>
            <a:r>
              <a:rPr kumimoji="0" lang="es-MX" sz="800" b="1"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rPr>
              <a:t>Grupo Financiero B×+.</a:t>
            </a:r>
            <a:endParaRPr kumimoji="0" lang="es-MX" sz="800" b="0" i="0" u="none" strike="noStrike" kern="1200" cap="none" spc="0" normalizeH="0" baseline="0" noProof="0" dirty="0">
              <a:ln>
                <a:noFill/>
              </a:ln>
              <a:solidFill>
                <a:srgbClr val="2C3A45"/>
              </a:solidFill>
              <a:effectLst/>
              <a:uLnTx/>
              <a:uFillTx/>
              <a:latin typeface="Arial" panose="020B0604020202020204" pitchFamily="34" charset="0"/>
              <a:ea typeface="Calibri"/>
              <a:cs typeface="Arial" panose="020B0604020202020204" pitchFamily="34" charset="0"/>
            </a:endParaRPr>
          </a:p>
        </p:txBody>
      </p:sp>
      <p:graphicFrame>
        <p:nvGraphicFramePr>
          <p:cNvPr id="6" name="Tabla 5">
            <a:extLst>
              <a:ext uri="{FF2B5EF4-FFF2-40B4-BE49-F238E27FC236}">
                <a16:creationId xmlns:a16="http://schemas.microsoft.com/office/drawing/2014/main" id="{CBEA0399-517A-BEA4-9556-069FF062ADC2}"/>
              </a:ext>
            </a:extLst>
          </p:cNvPr>
          <p:cNvGraphicFramePr>
            <a:graphicFrameLocks noGrp="1"/>
          </p:cNvGraphicFramePr>
          <p:nvPr>
            <p:extLst>
              <p:ext uri="{D42A27DB-BD31-4B8C-83A1-F6EECF244321}">
                <p14:modId xmlns:p14="http://schemas.microsoft.com/office/powerpoint/2010/main" val="3877674001"/>
              </p:ext>
            </p:extLst>
          </p:nvPr>
        </p:nvGraphicFramePr>
        <p:xfrm>
          <a:off x="3690306" y="1389600"/>
          <a:ext cx="3870429" cy="4531916"/>
        </p:xfrm>
        <a:graphic>
          <a:graphicData uri="http://schemas.openxmlformats.org/drawingml/2006/table">
            <a:tbl>
              <a:tblPr/>
              <a:tblGrid>
                <a:gridCol w="1248526">
                  <a:extLst>
                    <a:ext uri="{9D8B030D-6E8A-4147-A177-3AD203B41FA5}">
                      <a16:colId xmlns:a16="http://schemas.microsoft.com/office/drawing/2014/main" val="1837378628"/>
                    </a:ext>
                  </a:extLst>
                </a:gridCol>
                <a:gridCol w="582645">
                  <a:extLst>
                    <a:ext uri="{9D8B030D-6E8A-4147-A177-3AD203B41FA5}">
                      <a16:colId xmlns:a16="http://schemas.microsoft.com/office/drawing/2014/main" val="4123954275"/>
                    </a:ext>
                  </a:extLst>
                </a:gridCol>
                <a:gridCol w="582645">
                  <a:extLst>
                    <a:ext uri="{9D8B030D-6E8A-4147-A177-3AD203B41FA5}">
                      <a16:colId xmlns:a16="http://schemas.microsoft.com/office/drawing/2014/main" val="3266145500"/>
                    </a:ext>
                  </a:extLst>
                </a:gridCol>
                <a:gridCol w="1456613">
                  <a:extLst>
                    <a:ext uri="{9D8B030D-6E8A-4147-A177-3AD203B41FA5}">
                      <a16:colId xmlns:a16="http://schemas.microsoft.com/office/drawing/2014/main" val="4015284075"/>
                    </a:ext>
                  </a:extLst>
                </a:gridCol>
              </a:tblGrid>
              <a:tr h="238920">
                <a:tc gridSpan="4">
                  <a:txBody>
                    <a:bodyPr/>
                    <a:lstStyle/>
                    <a:p>
                      <a:pPr algn="l" rtl="0" fontAlgn="ctr"/>
                      <a:r>
                        <a:rPr lang="es-MX" sz="900" b="0" i="0" u="none" strike="noStrike" dirty="0">
                          <a:solidFill>
                            <a:srgbClr val="333E48"/>
                          </a:solidFill>
                          <a:effectLst/>
                          <a:latin typeface="Duplicate Slab Bold"/>
                        </a:rPr>
                        <a:t>ESTUDIOS ECONÓMICOS Y ANÁLISIS BURSÁTIL</a:t>
                      </a:r>
                    </a:p>
                  </a:txBody>
                  <a:tcPr marL="9525" marR="9525" marT="9525" marB="0" anchor="ctr">
                    <a:lnL>
                      <a:noFill/>
                    </a:lnL>
                    <a:lnR>
                      <a:noFill/>
                    </a:lnR>
                    <a:lnT>
                      <a:noFill/>
                    </a:lnT>
                    <a:lnB w="19050" cap="flat" cmpd="sng" algn="ctr">
                      <a:solidFill>
                        <a:srgbClr val="C4D600"/>
                      </a:solidFill>
                      <a:prstDash val="solid"/>
                      <a:round/>
                      <a:headEnd type="none" w="med" len="med"/>
                      <a:tailEnd type="none" w="med" len="med"/>
                    </a:lnB>
                  </a:tcPr>
                </a:tc>
                <a:tc hMerge="1">
                  <a:txBody>
                    <a:bodyPr/>
                    <a:lstStyle/>
                    <a:p>
                      <a:endParaRPr lang="es-MX"/>
                    </a:p>
                  </a:txBody>
                  <a:tcPr/>
                </a:tc>
                <a:tc hMerge="1">
                  <a:txBody>
                    <a:bodyPr/>
                    <a:lstStyle/>
                    <a:p>
                      <a:endParaRPr lang="es-MX"/>
                    </a:p>
                  </a:txBody>
                  <a:tcPr>
                    <a:lnL w="12700" cmpd="sng">
                      <a:noFill/>
                      <a:prstDash val="solid"/>
                    </a:lnL>
                  </a:tcPr>
                </a:tc>
                <a:tc hMerge="1">
                  <a:txBody>
                    <a:bodyPr/>
                    <a:lstStyle/>
                    <a:p>
                      <a:endParaRPr lang="es-MX"/>
                    </a:p>
                  </a:txBody>
                  <a:tcPr/>
                </a:tc>
                <a:extLst>
                  <a:ext uri="{0D108BD9-81ED-4DB2-BD59-A6C34878D82A}">
                    <a16:rowId xmlns:a16="http://schemas.microsoft.com/office/drawing/2014/main" val="695491614"/>
                  </a:ext>
                </a:extLst>
              </a:tr>
              <a:tr h="238920">
                <a:tc gridSpan="4">
                  <a:txBody>
                    <a:bodyPr/>
                    <a:lstStyle/>
                    <a:p>
                      <a:pPr algn="l" rtl="0" fontAlgn="ctr"/>
                      <a:r>
                        <a:rPr lang="es-MX" sz="900" b="0" i="0" u="none" strike="noStrike" dirty="0">
                          <a:solidFill>
                            <a:srgbClr val="3BB0C9"/>
                          </a:solidFill>
                          <a:effectLst/>
                          <a:latin typeface="Duplicate Slab Bold"/>
                        </a:rPr>
                        <a:t>Economista en Jefe</a:t>
                      </a:r>
                    </a:p>
                  </a:txBody>
                  <a:tcPr marL="9525" marR="9525" marT="9525" marB="0" anchor="ctr">
                    <a:lnL>
                      <a:noFill/>
                    </a:lnL>
                    <a:lnR>
                      <a:noFill/>
                    </a:lnR>
                    <a:lnT w="19050" cap="flat" cmpd="sng" algn="ctr">
                      <a:solidFill>
                        <a:srgbClr val="C4D600"/>
                      </a:solidFill>
                      <a:prstDash val="solid"/>
                      <a:round/>
                      <a:headEnd type="none" w="med" len="med"/>
                      <a:tailEnd type="none" w="med" len="med"/>
                    </a:lnT>
                    <a:lnB>
                      <a:noFill/>
                    </a:lnB>
                  </a:tcPr>
                </a:tc>
                <a:tc hMerge="1">
                  <a:txBody>
                    <a:bodyPr/>
                    <a:lstStyle/>
                    <a:p>
                      <a:endParaRPr lang="es-MX"/>
                    </a:p>
                  </a:txBody>
                  <a:tcPr/>
                </a:tc>
                <a:tc hMerge="1">
                  <a:txBody>
                    <a:bodyPr/>
                    <a:lstStyle/>
                    <a:p>
                      <a:endParaRPr lang="es-MX"/>
                    </a:p>
                  </a:txBody>
                  <a:tcPr>
                    <a:lnL w="12700" cmpd="sng">
                      <a:noFill/>
                      <a:prstDash val="solid"/>
                    </a:lnL>
                  </a:tcPr>
                </a:tc>
                <a:tc hMerge="1">
                  <a:txBody>
                    <a:bodyPr/>
                    <a:lstStyle/>
                    <a:p>
                      <a:endParaRPr lang="es-MX"/>
                    </a:p>
                  </a:txBody>
                  <a:tcPr/>
                </a:tc>
                <a:extLst>
                  <a:ext uri="{0D108BD9-81ED-4DB2-BD59-A6C34878D82A}">
                    <a16:rowId xmlns:a16="http://schemas.microsoft.com/office/drawing/2014/main" val="2162511986"/>
                  </a:ext>
                </a:extLst>
              </a:tr>
              <a:tr h="238920">
                <a:tc>
                  <a:txBody>
                    <a:bodyPr/>
                    <a:lstStyle/>
                    <a:p>
                      <a:pPr algn="l" rtl="0" fontAlgn="ctr"/>
                      <a:r>
                        <a:rPr lang="es-MX" sz="700" b="0" i="0" u="none" strike="noStrike" dirty="0">
                          <a:solidFill>
                            <a:srgbClr val="333E48"/>
                          </a:solidFill>
                          <a:effectLst/>
                          <a:latin typeface="Arial" panose="020B0604020202020204" pitchFamily="34" charset="0"/>
                        </a:rPr>
                        <a:t>Alejandro Javier Saldaña Brito</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tc gridSpan="2">
                  <a:txBody>
                    <a:bodyPr/>
                    <a:lstStyle/>
                    <a:p>
                      <a:pPr algn="l" rtl="0" fontAlgn="ctr"/>
                      <a:r>
                        <a:rPr lang="es-MX" sz="700" b="0" i="0" u="none" strike="noStrike" dirty="0">
                          <a:solidFill>
                            <a:srgbClr val="333E48"/>
                          </a:solidFill>
                          <a:effectLst/>
                          <a:latin typeface="Arial" panose="020B0604020202020204" pitchFamily="34" charset="0"/>
                        </a:rPr>
                        <a:t>55 56251500 x 31767</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tc hMerge="1">
                  <a:txBody>
                    <a:bodyPr/>
                    <a:lstStyle/>
                    <a:p>
                      <a:endParaRPr lang="es-MX"/>
                    </a:p>
                  </a:txBody>
                  <a:tcPr>
                    <a:lnL w="12700" cmpd="sng">
                      <a:noFill/>
                      <a:prstDash val="solid"/>
                    </a:lnL>
                  </a:tcPr>
                </a:tc>
                <a:tc>
                  <a:txBody>
                    <a:bodyPr/>
                    <a:lstStyle/>
                    <a:p>
                      <a:pPr algn="l" rtl="0" fontAlgn="ctr"/>
                      <a:r>
                        <a:rPr lang="es-MX" sz="700" b="0" i="0" u="none" strike="noStrike" dirty="0">
                          <a:solidFill>
                            <a:srgbClr val="333E48"/>
                          </a:solidFill>
                          <a:effectLst/>
                          <a:latin typeface="Arial" panose="020B0604020202020204" pitchFamily="34" charset="0"/>
                        </a:rPr>
                        <a:t>asaldana@vepormas.com</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extLst>
                  <a:ext uri="{0D108BD9-81ED-4DB2-BD59-A6C34878D82A}">
                    <a16:rowId xmlns:a16="http://schemas.microsoft.com/office/drawing/2014/main" val="4045383377"/>
                  </a:ext>
                </a:extLst>
              </a:tr>
              <a:tr h="237359">
                <a:tc gridSpan="4">
                  <a:txBody>
                    <a:bodyPr/>
                    <a:lstStyle/>
                    <a:p>
                      <a:pPr algn="l" rtl="0" fontAlgn="ctr"/>
                      <a:r>
                        <a:rPr lang="es-MX" sz="900" b="0" i="0" u="none" strike="noStrike" dirty="0">
                          <a:solidFill>
                            <a:srgbClr val="3BB0C9"/>
                          </a:solidFill>
                          <a:effectLst/>
                          <a:latin typeface="Duplicate Slab Bold"/>
                        </a:rPr>
                        <a:t>Analista Económico</a:t>
                      </a:r>
                    </a:p>
                  </a:txBody>
                  <a:tcPr marL="9525" marR="9525" marT="9525" marB="0" anchor="ctr">
                    <a:lnL>
                      <a:noFill/>
                    </a:lnL>
                    <a:lnR>
                      <a:noFill/>
                    </a:lnR>
                    <a:lnT w="12700" cap="flat" cmpd="sng" algn="ctr">
                      <a:solidFill>
                        <a:srgbClr val="778692"/>
                      </a:solidFill>
                      <a:prstDash val="solid"/>
                      <a:round/>
                      <a:headEnd type="none" w="med" len="med"/>
                      <a:tailEnd type="none" w="med" len="med"/>
                    </a:lnT>
                    <a:lnB>
                      <a:noFill/>
                    </a:lnB>
                  </a:tcPr>
                </a:tc>
                <a:tc hMerge="1">
                  <a:txBody>
                    <a:bodyPr/>
                    <a:lstStyle/>
                    <a:p>
                      <a:endParaRPr lang="es-MX"/>
                    </a:p>
                  </a:txBody>
                  <a:tcPr/>
                </a:tc>
                <a:tc hMerge="1">
                  <a:txBody>
                    <a:bodyPr/>
                    <a:lstStyle/>
                    <a:p>
                      <a:endParaRPr lang="es-MX"/>
                    </a:p>
                  </a:txBody>
                  <a:tcPr>
                    <a:lnL w="12700" cmpd="sng">
                      <a:noFill/>
                      <a:prstDash val="solid"/>
                    </a:lnL>
                  </a:tcPr>
                </a:tc>
                <a:tc hMerge="1">
                  <a:txBody>
                    <a:bodyPr/>
                    <a:lstStyle/>
                    <a:p>
                      <a:endParaRPr lang="es-MX"/>
                    </a:p>
                  </a:txBody>
                  <a:tcPr/>
                </a:tc>
                <a:extLst>
                  <a:ext uri="{0D108BD9-81ED-4DB2-BD59-A6C34878D82A}">
                    <a16:rowId xmlns:a16="http://schemas.microsoft.com/office/drawing/2014/main" val="3716576204"/>
                  </a:ext>
                </a:extLst>
              </a:tr>
              <a:tr h="237359">
                <a:tc>
                  <a:txBody>
                    <a:bodyPr/>
                    <a:lstStyle/>
                    <a:p>
                      <a:pPr algn="l" rtl="0" fontAlgn="ctr"/>
                      <a:r>
                        <a:rPr lang="es-MX" sz="700" b="0" i="0" u="none" strike="noStrike" dirty="0">
                          <a:solidFill>
                            <a:srgbClr val="333E48"/>
                          </a:solidFill>
                          <a:effectLst/>
                          <a:latin typeface="Arial" panose="020B0604020202020204" pitchFamily="34" charset="0"/>
                        </a:rPr>
                        <a:t>Baltasar Montes Guerrero</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tc gridSpan="2">
                  <a:txBody>
                    <a:bodyPr/>
                    <a:lstStyle/>
                    <a:p>
                      <a:pPr algn="l" rtl="0" fontAlgn="ctr"/>
                      <a:r>
                        <a:rPr lang="es-MX" sz="700" b="0" i="0" u="none" strike="noStrike" dirty="0">
                          <a:solidFill>
                            <a:srgbClr val="333E48"/>
                          </a:solidFill>
                          <a:effectLst/>
                          <a:latin typeface="Arial" panose="020B0604020202020204" pitchFamily="34" charset="0"/>
                        </a:rPr>
                        <a:t>55 56251500 x 31709</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tc hMerge="1">
                  <a:txBody>
                    <a:bodyPr/>
                    <a:lstStyle/>
                    <a:p>
                      <a:endParaRPr lang="es-MX"/>
                    </a:p>
                  </a:txBody>
                  <a:tcPr>
                    <a:lnL w="12700" cmpd="sng">
                      <a:noFill/>
                      <a:prstDash val="solid"/>
                    </a:lnL>
                  </a:tcPr>
                </a:tc>
                <a:tc>
                  <a:txBody>
                    <a:bodyPr/>
                    <a:lstStyle/>
                    <a:p>
                      <a:pPr algn="l" rtl="0" fontAlgn="ctr"/>
                      <a:r>
                        <a:rPr lang="es-MX" sz="700" b="0" i="0" u="none" strike="noStrike" dirty="0">
                          <a:solidFill>
                            <a:srgbClr val="333E48"/>
                          </a:solidFill>
                          <a:effectLst/>
                          <a:latin typeface="Arial" panose="020B0604020202020204" pitchFamily="34" charset="0"/>
                        </a:rPr>
                        <a:t>bmontes@vepormas.com</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extLst>
                  <a:ext uri="{0D108BD9-81ED-4DB2-BD59-A6C34878D82A}">
                    <a16:rowId xmlns:a16="http://schemas.microsoft.com/office/drawing/2014/main" val="1200827705"/>
                  </a:ext>
                </a:extLst>
              </a:tr>
              <a:tr h="237359">
                <a:tc gridSpan="4">
                  <a:txBody>
                    <a:bodyPr/>
                    <a:lstStyle/>
                    <a:p>
                      <a:pPr algn="l" rtl="0" fontAlgn="ctr"/>
                      <a:r>
                        <a:rPr lang="es-MX" sz="900" b="0" i="0" u="none" strike="noStrike" dirty="0">
                          <a:solidFill>
                            <a:srgbClr val="3BB0C9"/>
                          </a:solidFill>
                          <a:effectLst/>
                          <a:latin typeface="Duplicate Slab Bold"/>
                        </a:rPr>
                        <a:t>Analista Económico</a:t>
                      </a:r>
                    </a:p>
                  </a:txBody>
                  <a:tcPr marL="9525" marR="9525" marT="9525" marB="0" anchor="ctr">
                    <a:lnL>
                      <a:noFill/>
                    </a:lnL>
                    <a:lnR>
                      <a:noFill/>
                    </a:lnR>
                    <a:lnT w="12700" cap="flat" cmpd="sng" algn="ctr">
                      <a:solidFill>
                        <a:srgbClr val="778692"/>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es-MX"/>
                    </a:p>
                  </a:txBody>
                  <a:tcPr>
                    <a:lnL>
                      <a:noFill/>
                    </a:lnL>
                    <a:lnR>
                      <a:noFill/>
                    </a:lnR>
                    <a:lnT w="12700" cap="flat" cmpd="sng" algn="ctr">
                      <a:solidFill>
                        <a:srgbClr val="778692"/>
                      </a:solidFill>
                      <a:prstDash val="solid"/>
                      <a:round/>
                      <a:headEnd type="none" w="med" len="med"/>
                      <a:tailEnd type="none" w="med" len="med"/>
                    </a:lnT>
                    <a:lnB w="12700" cap="flat" cmpd="sng" algn="ctr">
                      <a:solidFill>
                        <a:srgbClr val="778692"/>
                      </a:solidFill>
                      <a:prstDash val="solid"/>
                      <a:round/>
                      <a:headEnd type="none" w="med" len="med"/>
                      <a:tailEnd type="none" w="med" len="med"/>
                    </a:lnB>
                  </a:tcPr>
                </a:tc>
                <a:tc hMerge="1">
                  <a:txBody>
                    <a:bodyPr/>
                    <a:lstStyle/>
                    <a:p>
                      <a:endParaRPr lang="es-MX"/>
                    </a:p>
                  </a:txBody>
                  <a:tcPr/>
                </a:tc>
                <a:tc hMerge="1">
                  <a:txBody>
                    <a:bodyPr/>
                    <a:lstStyle/>
                    <a:p>
                      <a:endParaRPr lang="es-MX"/>
                    </a:p>
                  </a:txBody>
                  <a:tcPr>
                    <a:lnL>
                      <a:noFill/>
                    </a:lnL>
                    <a:lnR>
                      <a:noFill/>
                    </a:lnR>
                    <a:lnT w="12700" cap="flat" cmpd="sng" algn="ctr">
                      <a:solidFill>
                        <a:srgbClr val="778692"/>
                      </a:solidFill>
                      <a:prstDash val="solid"/>
                      <a:round/>
                      <a:headEnd type="none" w="med" len="med"/>
                      <a:tailEnd type="none" w="med" len="med"/>
                    </a:lnT>
                    <a:lnB w="12700" cap="flat" cmpd="sng" algn="ctr">
                      <a:solidFill>
                        <a:srgbClr val="778692"/>
                      </a:solidFill>
                      <a:prstDash val="solid"/>
                      <a:round/>
                      <a:headEnd type="none" w="med" len="med"/>
                      <a:tailEnd type="none" w="med" len="med"/>
                    </a:lnB>
                  </a:tcPr>
                </a:tc>
                <a:extLst>
                  <a:ext uri="{0D108BD9-81ED-4DB2-BD59-A6C34878D82A}">
                    <a16:rowId xmlns:a16="http://schemas.microsoft.com/office/drawing/2014/main" val="3684987348"/>
                  </a:ext>
                </a:extLst>
              </a:tr>
              <a:tr h="237359">
                <a:tc>
                  <a:txBody>
                    <a:bodyPr/>
                    <a:lstStyle/>
                    <a:p>
                      <a:pPr algn="l" rtl="0" fontAlgn="ctr"/>
                      <a:r>
                        <a:rPr lang="es-MX" sz="700" b="0" i="0" u="none" strike="noStrike" dirty="0">
                          <a:solidFill>
                            <a:srgbClr val="333E48"/>
                          </a:solidFill>
                          <a:effectLst/>
                          <a:latin typeface="Arial" panose="020B0604020202020204" pitchFamily="34" charset="0"/>
                        </a:rPr>
                        <a:t>Luis Pablo López Medrano</a:t>
                      </a:r>
                    </a:p>
                  </a:txBody>
                  <a:tcPr marL="9525" marR="9525" marT="9525" marB="0" anchor="ctr">
                    <a:lnL>
                      <a:noFill/>
                    </a:lnL>
                    <a:lnR>
                      <a:noFill/>
                    </a:lnR>
                    <a:lnT w="12700" cap="flat" cmpd="sng" algn="ctr">
                      <a:noFill/>
                      <a:prstDash val="solid"/>
                      <a:round/>
                      <a:headEnd type="none" w="med" len="med"/>
                      <a:tailEnd type="none" w="med" len="med"/>
                    </a:lnT>
                    <a:lnB w="12700" cap="flat" cmpd="sng" algn="ctr">
                      <a:solidFill>
                        <a:srgbClr val="778692"/>
                      </a:solidFill>
                      <a:prstDash val="solid"/>
                      <a:round/>
                      <a:headEnd type="none" w="med" len="med"/>
                      <a:tailEnd type="none" w="med" len="med"/>
                    </a:lnB>
                  </a:tcPr>
                </a:tc>
                <a:tc gridSpan="2">
                  <a:txBody>
                    <a:bodyPr/>
                    <a:lstStyle/>
                    <a:p>
                      <a:pPr algn="l" rtl="0" fontAlgn="ctr"/>
                      <a:r>
                        <a:rPr lang="es-MX" sz="700" b="0" i="0" u="none" strike="noStrike" dirty="0">
                          <a:solidFill>
                            <a:srgbClr val="333E48"/>
                          </a:solidFill>
                          <a:effectLst/>
                          <a:latin typeface="Arial" panose="020B0604020202020204" pitchFamily="34" charset="0"/>
                        </a:rPr>
                        <a:t>55 56251500 x 31709</a:t>
                      </a:r>
                    </a:p>
                  </a:txBody>
                  <a:tcPr marL="9525" marR="9525" marT="9525" marB="0" anchor="ctr">
                    <a:lnL>
                      <a:noFill/>
                    </a:lnL>
                    <a:lnR>
                      <a:noFill/>
                    </a:lnR>
                    <a:lnT w="12700" cap="flat" cmpd="sng" algn="ctr">
                      <a:noFill/>
                      <a:prstDash val="solid"/>
                      <a:round/>
                      <a:headEnd type="none" w="med" len="med"/>
                      <a:tailEnd type="none" w="med" len="med"/>
                    </a:lnT>
                    <a:lnB w="12700" cap="flat" cmpd="sng" algn="ctr">
                      <a:solidFill>
                        <a:srgbClr val="778692"/>
                      </a:solidFill>
                      <a:prstDash val="solid"/>
                      <a:round/>
                      <a:headEnd type="none" w="med" len="med"/>
                      <a:tailEnd type="none" w="med" len="med"/>
                    </a:lnB>
                  </a:tcPr>
                </a:tc>
                <a:tc hMerge="1">
                  <a:txBody>
                    <a:bodyPr/>
                    <a:lstStyle/>
                    <a:p>
                      <a:endParaRPr lang="es-MX"/>
                    </a:p>
                  </a:txBody>
                  <a:tcPr/>
                </a:tc>
                <a:tc>
                  <a:txBody>
                    <a:bodyPr/>
                    <a:lstStyle/>
                    <a:p>
                      <a:pPr algn="l" rtl="0" fontAlgn="ctr"/>
                      <a:r>
                        <a:rPr lang="es-MX" sz="700" b="0" i="0" u="none" strike="noStrike" dirty="0">
                          <a:solidFill>
                            <a:srgbClr val="333E48"/>
                          </a:solidFill>
                          <a:effectLst/>
                          <a:latin typeface="Arial" panose="020B0604020202020204" pitchFamily="34" charset="0"/>
                        </a:rPr>
                        <a:t>llopezm@vepormas.com</a:t>
                      </a:r>
                    </a:p>
                  </a:txBody>
                  <a:tcPr marL="9525" marR="9525" marT="9525" marB="0" anchor="ctr">
                    <a:lnL>
                      <a:noFill/>
                    </a:lnL>
                    <a:lnR>
                      <a:noFill/>
                    </a:lnR>
                    <a:lnT w="12700" cap="flat" cmpd="sng" algn="ctr">
                      <a:noFill/>
                      <a:prstDash val="solid"/>
                      <a:round/>
                      <a:headEnd type="none" w="med" len="med"/>
                      <a:tailEnd type="none" w="med" len="med"/>
                    </a:lnT>
                    <a:lnB w="12700" cap="flat" cmpd="sng" algn="ctr">
                      <a:solidFill>
                        <a:srgbClr val="778692"/>
                      </a:solidFill>
                      <a:prstDash val="solid"/>
                      <a:round/>
                      <a:headEnd type="none" w="med" len="med"/>
                      <a:tailEnd type="none" w="med" len="med"/>
                    </a:lnB>
                  </a:tcPr>
                </a:tc>
                <a:extLst>
                  <a:ext uri="{0D108BD9-81ED-4DB2-BD59-A6C34878D82A}">
                    <a16:rowId xmlns:a16="http://schemas.microsoft.com/office/drawing/2014/main" val="3707509487"/>
                  </a:ext>
                </a:extLst>
              </a:tr>
              <a:tr h="237359">
                <a:tc gridSpan="4">
                  <a:txBody>
                    <a:bodyPr/>
                    <a:lstStyle/>
                    <a:p>
                      <a:pPr algn="l" rtl="0" fontAlgn="ctr"/>
                      <a:r>
                        <a:rPr lang="es-MX" sz="900" b="0" i="0" u="none" strike="noStrike" dirty="0">
                          <a:solidFill>
                            <a:srgbClr val="3BB0C9"/>
                          </a:solidFill>
                          <a:effectLst/>
                          <a:latin typeface="Duplicate Slab Bold"/>
                        </a:rPr>
                        <a:t>Analista Bursátil</a:t>
                      </a:r>
                    </a:p>
                  </a:txBody>
                  <a:tcPr marL="9525" marR="9525" marT="9525" marB="0" anchor="ctr">
                    <a:lnL>
                      <a:noFill/>
                    </a:lnL>
                    <a:lnR>
                      <a:noFill/>
                    </a:lnR>
                    <a:lnT w="12700" cap="flat" cmpd="sng" algn="ctr">
                      <a:solidFill>
                        <a:srgbClr val="778692"/>
                      </a:solidFill>
                      <a:prstDash val="solid"/>
                      <a:round/>
                      <a:headEnd type="none" w="med" len="med"/>
                      <a:tailEnd type="none" w="med" len="med"/>
                    </a:lnT>
                    <a:lnB>
                      <a:noFill/>
                    </a:lnB>
                  </a:tcPr>
                </a:tc>
                <a:tc hMerge="1">
                  <a:txBody>
                    <a:bodyPr/>
                    <a:lstStyle/>
                    <a:p>
                      <a:endParaRPr lang="es-MX"/>
                    </a:p>
                  </a:txBody>
                  <a:tcPr/>
                </a:tc>
                <a:tc hMerge="1">
                  <a:txBody>
                    <a:bodyPr/>
                    <a:lstStyle/>
                    <a:p>
                      <a:endParaRPr lang="es-MX"/>
                    </a:p>
                  </a:txBody>
                  <a:tcPr>
                    <a:lnL w="12700" cmpd="sng">
                      <a:noFill/>
                      <a:prstDash val="solid"/>
                    </a:lnL>
                  </a:tcPr>
                </a:tc>
                <a:tc hMerge="1">
                  <a:txBody>
                    <a:bodyPr/>
                    <a:lstStyle/>
                    <a:p>
                      <a:endParaRPr lang="es-MX"/>
                    </a:p>
                  </a:txBody>
                  <a:tcPr/>
                </a:tc>
                <a:extLst>
                  <a:ext uri="{0D108BD9-81ED-4DB2-BD59-A6C34878D82A}">
                    <a16:rowId xmlns:a16="http://schemas.microsoft.com/office/drawing/2014/main" val="3748907925"/>
                  </a:ext>
                </a:extLst>
              </a:tr>
              <a:tr h="237359">
                <a:tc>
                  <a:txBody>
                    <a:bodyPr/>
                    <a:lstStyle/>
                    <a:p>
                      <a:pPr algn="l" rtl="0" fontAlgn="ctr"/>
                      <a:r>
                        <a:rPr lang="es-MX" sz="700" b="0" i="0" u="none" strike="noStrike" dirty="0">
                          <a:solidFill>
                            <a:srgbClr val="333E48"/>
                          </a:solidFill>
                          <a:effectLst/>
                          <a:latin typeface="Arial" panose="020B0604020202020204" pitchFamily="34" charset="0"/>
                        </a:rPr>
                        <a:t>Ariel Méndez Velázquez</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tc gridSpan="2">
                  <a:txBody>
                    <a:bodyPr/>
                    <a:lstStyle/>
                    <a:p>
                      <a:pPr algn="l" rtl="0" fontAlgn="ctr"/>
                      <a:r>
                        <a:rPr lang="es-MX" sz="700" b="0" i="0" u="none" strike="noStrike" dirty="0">
                          <a:solidFill>
                            <a:srgbClr val="333E48"/>
                          </a:solidFill>
                          <a:effectLst/>
                          <a:latin typeface="Arial" panose="020B0604020202020204" pitchFamily="34" charset="0"/>
                        </a:rPr>
                        <a:t>55 56251500 x 31453</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tc hMerge="1">
                  <a:txBody>
                    <a:bodyPr/>
                    <a:lstStyle/>
                    <a:p>
                      <a:endParaRPr lang="es-MX"/>
                    </a:p>
                  </a:txBody>
                  <a:tcPr>
                    <a:lnL w="12700" cmpd="sng">
                      <a:noFill/>
                      <a:prstDash val="solid"/>
                    </a:lnL>
                  </a:tcPr>
                </a:tc>
                <a:tc>
                  <a:txBody>
                    <a:bodyPr/>
                    <a:lstStyle/>
                    <a:p>
                      <a:pPr algn="l" rtl="0" fontAlgn="ctr"/>
                      <a:r>
                        <a:rPr lang="es-MX" sz="700" b="0" i="0" u="none" strike="noStrike" dirty="0">
                          <a:solidFill>
                            <a:srgbClr val="333E48"/>
                          </a:solidFill>
                          <a:effectLst/>
                          <a:latin typeface="Arial" panose="020B0604020202020204" pitchFamily="34" charset="0"/>
                        </a:rPr>
                        <a:t>amendezv@vepormas.com</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extLst>
                  <a:ext uri="{0D108BD9-81ED-4DB2-BD59-A6C34878D82A}">
                    <a16:rowId xmlns:a16="http://schemas.microsoft.com/office/drawing/2014/main" val="3015038826"/>
                  </a:ext>
                </a:extLst>
              </a:tr>
              <a:tr h="237359">
                <a:tc gridSpan="4">
                  <a:txBody>
                    <a:bodyPr/>
                    <a:lstStyle/>
                    <a:p>
                      <a:pPr algn="l" rtl="0" fontAlgn="ctr"/>
                      <a:r>
                        <a:rPr lang="es-MX" sz="900" b="0" i="0" u="none" strike="noStrike" dirty="0">
                          <a:solidFill>
                            <a:srgbClr val="3BB0C9"/>
                          </a:solidFill>
                          <a:effectLst/>
                          <a:latin typeface="Duplicate Slab Bold"/>
                        </a:rPr>
                        <a:t>Analista Bursátil</a:t>
                      </a:r>
                    </a:p>
                  </a:txBody>
                  <a:tcPr marL="9525" marR="9525" marT="9525" marB="0" anchor="ctr">
                    <a:lnL>
                      <a:noFill/>
                    </a:lnL>
                    <a:lnR>
                      <a:noFill/>
                    </a:lnR>
                    <a:lnT w="12700" cap="flat" cmpd="sng" algn="ctr">
                      <a:solidFill>
                        <a:srgbClr val="778692"/>
                      </a:solidFill>
                      <a:prstDash val="solid"/>
                      <a:round/>
                      <a:headEnd type="none" w="med" len="med"/>
                      <a:tailEnd type="none" w="med" len="med"/>
                    </a:lnT>
                    <a:lnB>
                      <a:noFill/>
                    </a:lnB>
                  </a:tcPr>
                </a:tc>
                <a:tc hMerge="1">
                  <a:txBody>
                    <a:bodyPr/>
                    <a:lstStyle/>
                    <a:p>
                      <a:endParaRPr lang="es-MX"/>
                    </a:p>
                  </a:txBody>
                  <a:tcPr/>
                </a:tc>
                <a:tc hMerge="1">
                  <a:txBody>
                    <a:bodyPr/>
                    <a:lstStyle/>
                    <a:p>
                      <a:endParaRPr lang="es-MX"/>
                    </a:p>
                  </a:txBody>
                  <a:tcPr>
                    <a:lnL w="12700" cmpd="sng">
                      <a:noFill/>
                      <a:prstDash val="solid"/>
                    </a:lnL>
                  </a:tcPr>
                </a:tc>
                <a:tc hMerge="1">
                  <a:txBody>
                    <a:bodyPr/>
                    <a:lstStyle/>
                    <a:p>
                      <a:endParaRPr lang="es-MX"/>
                    </a:p>
                  </a:txBody>
                  <a:tcPr/>
                </a:tc>
                <a:extLst>
                  <a:ext uri="{0D108BD9-81ED-4DB2-BD59-A6C34878D82A}">
                    <a16:rowId xmlns:a16="http://schemas.microsoft.com/office/drawing/2014/main" val="1167335878"/>
                  </a:ext>
                </a:extLst>
              </a:tr>
              <a:tr h="237359">
                <a:tc>
                  <a:txBody>
                    <a:bodyPr/>
                    <a:lstStyle/>
                    <a:p>
                      <a:pPr algn="l" rtl="0" fontAlgn="ctr"/>
                      <a:r>
                        <a:rPr lang="es-MX" sz="700" b="0" i="0" u="none" strike="noStrike" dirty="0">
                          <a:solidFill>
                            <a:srgbClr val="333E48"/>
                          </a:solidFill>
                          <a:effectLst/>
                          <a:latin typeface="Arial" panose="020B0604020202020204" pitchFamily="34" charset="0"/>
                        </a:rPr>
                        <a:t>Elisa Alejandra Vargas Añorve </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tc gridSpan="2">
                  <a:txBody>
                    <a:bodyPr/>
                    <a:lstStyle/>
                    <a:p>
                      <a:pPr algn="l" rtl="0" fontAlgn="ctr"/>
                      <a:r>
                        <a:rPr lang="es-MX" sz="700" b="0" i="0" u="none" strike="noStrike" dirty="0">
                          <a:solidFill>
                            <a:srgbClr val="333E48"/>
                          </a:solidFill>
                          <a:effectLst/>
                          <a:latin typeface="Arial" panose="020B0604020202020204" pitchFamily="34" charset="0"/>
                        </a:rPr>
                        <a:t>55 56251500 x 31508</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tc hMerge="1">
                  <a:txBody>
                    <a:bodyPr/>
                    <a:lstStyle/>
                    <a:p>
                      <a:endParaRPr lang="es-MX"/>
                    </a:p>
                  </a:txBody>
                  <a:tcPr>
                    <a:lnL w="12700" cmpd="sng">
                      <a:noFill/>
                      <a:prstDash val="solid"/>
                    </a:lnL>
                  </a:tcPr>
                </a:tc>
                <a:tc>
                  <a:txBody>
                    <a:bodyPr/>
                    <a:lstStyle/>
                    <a:p>
                      <a:pPr algn="l" rtl="0" fontAlgn="ctr"/>
                      <a:r>
                        <a:rPr lang="es-MX" sz="700" b="0" i="0" u="none" strike="noStrike" dirty="0">
                          <a:solidFill>
                            <a:srgbClr val="333E48"/>
                          </a:solidFill>
                          <a:effectLst/>
                          <a:latin typeface="Arial" panose="020B0604020202020204" pitchFamily="34" charset="0"/>
                        </a:rPr>
                        <a:t>evargas@vepormas.com</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extLst>
                  <a:ext uri="{0D108BD9-81ED-4DB2-BD59-A6C34878D82A}">
                    <a16:rowId xmlns:a16="http://schemas.microsoft.com/office/drawing/2014/main" val="1653956643"/>
                  </a:ext>
                </a:extLst>
              </a:tr>
              <a:tr h="241382">
                <a:tc gridSpan="2">
                  <a:txBody>
                    <a:bodyPr/>
                    <a:lstStyle/>
                    <a:p>
                      <a:pPr algn="l" rtl="0" fontAlgn="ctr"/>
                      <a:r>
                        <a:rPr lang="es-MX" sz="700" b="0" i="0" u="none" strike="noStrike" dirty="0">
                          <a:solidFill>
                            <a:srgbClr val="333E48"/>
                          </a:solidFill>
                          <a:effectLst/>
                          <a:latin typeface="Arial" panose="020B0604020202020204" pitchFamily="34" charset="0"/>
                        </a:rPr>
                        <a:t> </a:t>
                      </a:r>
                    </a:p>
                  </a:txBody>
                  <a:tcPr marL="9525" marR="9525" marT="9525" marB="0" anchor="ctr">
                    <a:lnL>
                      <a:noFill/>
                    </a:lnL>
                    <a:lnR>
                      <a:noFill/>
                    </a:lnR>
                    <a:lnT w="12700" cap="flat" cmpd="sng" algn="ctr">
                      <a:solidFill>
                        <a:srgbClr val="778692"/>
                      </a:solidFill>
                      <a:prstDash val="solid"/>
                      <a:round/>
                      <a:headEnd type="none" w="med" len="med"/>
                      <a:tailEnd type="none" w="med" len="med"/>
                    </a:lnT>
                    <a:lnB>
                      <a:noFill/>
                    </a:lnB>
                  </a:tcPr>
                </a:tc>
                <a:tc hMerge="1">
                  <a:txBody>
                    <a:bodyPr/>
                    <a:lstStyle/>
                    <a:p>
                      <a:endParaRPr lang="es-MX"/>
                    </a:p>
                  </a:txBody>
                  <a:tcPr/>
                </a:tc>
                <a:tc>
                  <a:txBody>
                    <a:bodyPr/>
                    <a:lstStyle/>
                    <a:p>
                      <a:pPr algn="l" rtl="0" fontAlgn="ctr"/>
                      <a:r>
                        <a:rPr lang="es-MX" sz="700" b="0" i="0" u="none" strike="noStrike" dirty="0">
                          <a:solidFill>
                            <a:srgbClr val="333E48"/>
                          </a:solidFill>
                          <a:effectLst/>
                          <a:latin typeface="Arial" panose="020B0604020202020204" pitchFamily="34" charset="0"/>
                        </a:rPr>
                        <a:t> </a:t>
                      </a:r>
                    </a:p>
                  </a:txBody>
                  <a:tcPr marL="9525" marR="9525" marT="9525" marB="0" anchor="ctr">
                    <a:lnL>
                      <a:noFill/>
                    </a:lnL>
                    <a:lnR>
                      <a:noFill/>
                    </a:lnR>
                    <a:lnT w="12700" cap="flat" cmpd="sng" algn="ctr">
                      <a:solidFill>
                        <a:srgbClr val="778692"/>
                      </a:solidFill>
                      <a:prstDash val="solid"/>
                      <a:round/>
                      <a:headEnd type="none" w="med" len="med"/>
                      <a:tailEnd type="none" w="med" len="med"/>
                    </a:lnT>
                    <a:lnB>
                      <a:noFill/>
                    </a:lnB>
                  </a:tcPr>
                </a:tc>
                <a:tc>
                  <a:txBody>
                    <a:bodyPr/>
                    <a:lstStyle/>
                    <a:p>
                      <a:pPr algn="l" rtl="0" fontAlgn="ctr"/>
                      <a:r>
                        <a:rPr lang="es-MX" sz="700" b="0" i="0" u="none" strike="noStrike" dirty="0">
                          <a:solidFill>
                            <a:srgbClr val="333E48"/>
                          </a:solidFill>
                          <a:effectLst/>
                          <a:latin typeface="Arial" panose="020B0604020202020204" pitchFamily="34" charset="0"/>
                        </a:rPr>
                        <a:t> </a:t>
                      </a:r>
                    </a:p>
                  </a:txBody>
                  <a:tcPr marL="9525" marR="9525" marT="9525" marB="0" anchor="ctr">
                    <a:lnL>
                      <a:noFill/>
                    </a:lnL>
                    <a:lnR>
                      <a:noFill/>
                    </a:lnR>
                    <a:lnT w="12700" cap="flat" cmpd="sng" algn="ctr">
                      <a:solidFill>
                        <a:srgbClr val="778692"/>
                      </a:solidFill>
                      <a:prstDash val="solid"/>
                      <a:round/>
                      <a:headEnd type="none" w="med" len="med"/>
                      <a:tailEnd type="none" w="med" len="med"/>
                    </a:lnT>
                    <a:lnB>
                      <a:noFill/>
                    </a:lnB>
                  </a:tcPr>
                </a:tc>
                <a:extLst>
                  <a:ext uri="{0D108BD9-81ED-4DB2-BD59-A6C34878D82A}">
                    <a16:rowId xmlns:a16="http://schemas.microsoft.com/office/drawing/2014/main" val="2692753735"/>
                  </a:ext>
                </a:extLst>
              </a:tr>
              <a:tr h="238920">
                <a:tc gridSpan="4">
                  <a:txBody>
                    <a:bodyPr/>
                    <a:lstStyle/>
                    <a:p>
                      <a:pPr algn="l" rtl="0" fontAlgn="ctr"/>
                      <a:r>
                        <a:rPr lang="es-MX" sz="900" b="0" i="0" u="none" strike="noStrike" dirty="0">
                          <a:solidFill>
                            <a:srgbClr val="333E48"/>
                          </a:solidFill>
                          <a:effectLst/>
                          <a:latin typeface="Duplicate Slab Bold"/>
                        </a:rPr>
                        <a:t>ASUNTOS PÚBLICOS Y ATENCIÓN A MEDIOS</a:t>
                      </a:r>
                    </a:p>
                  </a:txBody>
                  <a:tcPr marL="9525" marR="9525" marT="9525" marB="0" anchor="ctr">
                    <a:lnL>
                      <a:noFill/>
                    </a:lnL>
                    <a:lnR>
                      <a:noFill/>
                    </a:lnR>
                    <a:lnT>
                      <a:noFill/>
                    </a:lnT>
                    <a:lnB w="19050" cap="flat" cmpd="sng" algn="ctr">
                      <a:solidFill>
                        <a:srgbClr val="C4D600"/>
                      </a:solidFill>
                      <a:prstDash val="solid"/>
                      <a:round/>
                      <a:headEnd type="none" w="med" len="med"/>
                      <a:tailEnd type="none" w="med" len="med"/>
                    </a:lnB>
                  </a:tcPr>
                </a:tc>
                <a:tc hMerge="1">
                  <a:txBody>
                    <a:bodyPr/>
                    <a:lstStyle/>
                    <a:p>
                      <a:endParaRPr lang="es-MX"/>
                    </a:p>
                  </a:txBody>
                  <a:tcPr/>
                </a:tc>
                <a:tc hMerge="1">
                  <a:txBody>
                    <a:bodyPr/>
                    <a:lstStyle/>
                    <a:p>
                      <a:endParaRPr lang="es-MX"/>
                    </a:p>
                  </a:txBody>
                  <a:tcPr>
                    <a:lnL w="12700" cmpd="sng">
                      <a:noFill/>
                      <a:prstDash val="solid"/>
                    </a:lnL>
                    <a:lnT w="12700" cmpd="sng">
                      <a:noFill/>
                      <a:prstDash val="solid"/>
                    </a:lnT>
                  </a:tcPr>
                </a:tc>
                <a:tc hMerge="1">
                  <a:txBody>
                    <a:bodyPr/>
                    <a:lstStyle/>
                    <a:p>
                      <a:endParaRPr lang="es-MX"/>
                    </a:p>
                  </a:txBody>
                  <a:tcPr/>
                </a:tc>
                <a:extLst>
                  <a:ext uri="{0D108BD9-81ED-4DB2-BD59-A6C34878D82A}">
                    <a16:rowId xmlns:a16="http://schemas.microsoft.com/office/drawing/2014/main" val="1930421772"/>
                  </a:ext>
                </a:extLst>
              </a:tr>
              <a:tr h="238920">
                <a:tc gridSpan="4">
                  <a:txBody>
                    <a:bodyPr/>
                    <a:lstStyle/>
                    <a:p>
                      <a:pPr algn="l" rtl="0" fontAlgn="ctr"/>
                      <a:r>
                        <a:rPr lang="es-MX" sz="900" b="1" i="0" u="none" strike="noStrike" dirty="0">
                          <a:solidFill>
                            <a:srgbClr val="3BB0C9"/>
                          </a:solidFill>
                          <a:effectLst/>
                          <a:latin typeface="Duplicate Slab Bold"/>
                        </a:rPr>
                        <a:t>Director de Asuntos Públicos</a:t>
                      </a:r>
                    </a:p>
                  </a:txBody>
                  <a:tcPr marL="9525" marR="9525" marT="9525" marB="0" anchor="ctr">
                    <a:lnL>
                      <a:noFill/>
                    </a:lnL>
                    <a:lnR>
                      <a:noFill/>
                    </a:lnR>
                    <a:lnT w="19050" cap="flat" cmpd="sng" algn="ctr">
                      <a:solidFill>
                        <a:srgbClr val="C4D600"/>
                      </a:solidFill>
                      <a:prstDash val="solid"/>
                      <a:round/>
                      <a:headEnd type="none" w="med" len="med"/>
                      <a:tailEnd type="none" w="med" len="med"/>
                    </a:lnT>
                    <a:lnB>
                      <a:noFill/>
                    </a:lnB>
                  </a:tcPr>
                </a:tc>
                <a:tc hMerge="1">
                  <a:txBody>
                    <a:bodyPr/>
                    <a:lstStyle/>
                    <a:p>
                      <a:endParaRPr lang="es-MX"/>
                    </a:p>
                  </a:txBody>
                  <a:tcPr/>
                </a:tc>
                <a:tc hMerge="1">
                  <a:txBody>
                    <a:bodyPr/>
                    <a:lstStyle/>
                    <a:p>
                      <a:endParaRPr lang="es-MX"/>
                    </a:p>
                  </a:txBody>
                  <a:tcPr>
                    <a:lnL w="12700" cmpd="sng">
                      <a:noFill/>
                      <a:prstDash val="solid"/>
                    </a:lnL>
                  </a:tcPr>
                </a:tc>
                <a:tc hMerge="1">
                  <a:txBody>
                    <a:bodyPr/>
                    <a:lstStyle/>
                    <a:p>
                      <a:endParaRPr lang="es-MX"/>
                    </a:p>
                  </a:txBody>
                  <a:tcPr/>
                </a:tc>
                <a:extLst>
                  <a:ext uri="{0D108BD9-81ED-4DB2-BD59-A6C34878D82A}">
                    <a16:rowId xmlns:a16="http://schemas.microsoft.com/office/drawing/2014/main" val="1283018242"/>
                  </a:ext>
                </a:extLst>
              </a:tr>
              <a:tr h="238920">
                <a:tc>
                  <a:txBody>
                    <a:bodyPr/>
                    <a:lstStyle/>
                    <a:p>
                      <a:pPr algn="l" rtl="0" fontAlgn="ctr"/>
                      <a:r>
                        <a:rPr lang="es-MX" sz="700" b="0" i="0" u="none" strike="noStrike" dirty="0">
                          <a:solidFill>
                            <a:srgbClr val="333E48"/>
                          </a:solidFill>
                          <a:effectLst/>
                          <a:latin typeface="Arial" panose="020B0604020202020204" pitchFamily="34" charset="0"/>
                        </a:rPr>
                        <a:t>Adolfo Ruiz Guzmán</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tc gridSpan="2">
                  <a:txBody>
                    <a:bodyPr/>
                    <a:lstStyle/>
                    <a:p>
                      <a:pPr algn="l" rtl="0" fontAlgn="ctr"/>
                      <a:r>
                        <a:rPr lang="es-MX" sz="700" b="0" i="0" u="none" strike="noStrike" dirty="0">
                          <a:solidFill>
                            <a:srgbClr val="333E48"/>
                          </a:solidFill>
                          <a:effectLst/>
                          <a:latin typeface="Arial" panose="020B0604020202020204" pitchFamily="34" charset="0"/>
                        </a:rPr>
                        <a:t>55 11021800 x 32056</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tc hMerge="1">
                  <a:txBody>
                    <a:bodyPr/>
                    <a:lstStyle/>
                    <a:p>
                      <a:endParaRPr lang="es-MX"/>
                    </a:p>
                  </a:txBody>
                  <a:tcPr>
                    <a:lnL w="12700" cmpd="sng">
                      <a:noFill/>
                      <a:prstDash val="solid"/>
                    </a:lnL>
                  </a:tcPr>
                </a:tc>
                <a:tc>
                  <a:txBody>
                    <a:bodyPr/>
                    <a:lstStyle/>
                    <a:p>
                      <a:pPr algn="l" rtl="0" fontAlgn="ctr"/>
                      <a:r>
                        <a:rPr lang="es-MX" sz="700" b="0" i="0" u="none" strike="noStrike" dirty="0">
                          <a:solidFill>
                            <a:srgbClr val="333E48"/>
                          </a:solidFill>
                          <a:effectLst/>
                          <a:latin typeface="Arial" panose="020B0604020202020204" pitchFamily="34" charset="0"/>
                        </a:rPr>
                        <a:t>aruiz@vepormas.com</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tcPr>
                </a:tc>
                <a:extLst>
                  <a:ext uri="{0D108BD9-81ED-4DB2-BD59-A6C34878D82A}">
                    <a16:rowId xmlns:a16="http://schemas.microsoft.com/office/drawing/2014/main" val="1057434058"/>
                  </a:ext>
                </a:extLst>
              </a:tr>
              <a:tr h="241382">
                <a:tc>
                  <a:txBody>
                    <a:bodyPr/>
                    <a:lstStyle/>
                    <a:p>
                      <a:pPr algn="l" rtl="0" fontAlgn="ctr"/>
                      <a:r>
                        <a:rPr lang="es-MX" sz="700" b="0" i="0" u="none" strike="noStrike" dirty="0">
                          <a:solidFill>
                            <a:srgbClr val="333E48"/>
                          </a:solidFill>
                          <a:effectLst/>
                          <a:latin typeface="Calibri" panose="020F0502020204030204" pitchFamily="34" charset="0"/>
                        </a:rPr>
                        <a:t> </a:t>
                      </a:r>
                    </a:p>
                  </a:txBody>
                  <a:tcPr marL="9525" marR="9525" marT="9525" marB="0" anchor="ctr">
                    <a:lnL>
                      <a:noFill/>
                    </a:lnL>
                    <a:lnR>
                      <a:noFill/>
                    </a:lnR>
                    <a:lnT w="12700" cap="flat" cmpd="sng" algn="ctr">
                      <a:solidFill>
                        <a:srgbClr val="778692"/>
                      </a:solidFill>
                      <a:prstDash val="solid"/>
                      <a:round/>
                      <a:headEnd type="none" w="med" len="med"/>
                      <a:tailEnd type="none" w="med" len="med"/>
                    </a:lnT>
                    <a:lnB>
                      <a:noFill/>
                    </a:lnB>
                  </a:tcPr>
                </a:tc>
                <a:tc gridSpan="2">
                  <a:txBody>
                    <a:bodyPr/>
                    <a:lstStyle/>
                    <a:p>
                      <a:pPr algn="l" rtl="0" fontAlgn="ctr"/>
                      <a:r>
                        <a:rPr lang="es-MX" sz="700" b="0" i="0" u="none" strike="noStrike" dirty="0">
                          <a:solidFill>
                            <a:srgbClr val="333E48"/>
                          </a:solidFill>
                          <a:effectLst/>
                          <a:latin typeface="Calibri" panose="020F0502020204030204" pitchFamily="34" charset="0"/>
                        </a:rPr>
                        <a:t> </a:t>
                      </a:r>
                    </a:p>
                  </a:txBody>
                  <a:tcPr marL="9525" marR="9525" marT="9525" marB="0" anchor="ctr">
                    <a:lnL>
                      <a:noFill/>
                    </a:lnL>
                    <a:lnR>
                      <a:noFill/>
                    </a:lnR>
                    <a:lnT w="12700" cap="flat" cmpd="sng" algn="ctr">
                      <a:solidFill>
                        <a:srgbClr val="778692"/>
                      </a:solidFill>
                      <a:prstDash val="solid"/>
                      <a:round/>
                      <a:headEnd type="none" w="med" len="med"/>
                      <a:tailEnd type="none" w="med" len="med"/>
                    </a:lnT>
                    <a:lnB>
                      <a:noFill/>
                    </a:lnB>
                  </a:tcPr>
                </a:tc>
                <a:tc hMerge="1">
                  <a:txBody>
                    <a:bodyPr/>
                    <a:lstStyle/>
                    <a:p>
                      <a:endParaRPr lang="es-MX"/>
                    </a:p>
                  </a:txBody>
                  <a:tcPr>
                    <a:lnL w="12700" cmpd="sng">
                      <a:noFill/>
                      <a:prstDash val="solid"/>
                    </a:lnL>
                  </a:tcPr>
                </a:tc>
                <a:tc>
                  <a:txBody>
                    <a:bodyPr/>
                    <a:lstStyle/>
                    <a:p>
                      <a:pPr algn="l" rtl="0" fontAlgn="ctr"/>
                      <a:r>
                        <a:rPr lang="es-MX" sz="700" b="0" i="0" u="none" strike="noStrike" dirty="0">
                          <a:solidFill>
                            <a:srgbClr val="333E48"/>
                          </a:solidFill>
                          <a:effectLst/>
                          <a:latin typeface="Calibri" panose="020F0502020204030204" pitchFamily="34" charset="0"/>
                        </a:rPr>
                        <a:t> </a:t>
                      </a:r>
                    </a:p>
                  </a:txBody>
                  <a:tcPr marL="9525" marR="9525" marT="9525" marB="0" anchor="ctr">
                    <a:lnL>
                      <a:noFill/>
                    </a:lnL>
                    <a:lnR>
                      <a:noFill/>
                    </a:lnR>
                    <a:lnT w="12700" cap="flat" cmpd="sng" algn="ctr">
                      <a:solidFill>
                        <a:srgbClr val="778692"/>
                      </a:solidFill>
                      <a:prstDash val="solid"/>
                      <a:round/>
                      <a:headEnd type="none" w="med" len="med"/>
                      <a:tailEnd type="none" w="med" len="med"/>
                    </a:lnT>
                    <a:lnB>
                      <a:noFill/>
                    </a:lnB>
                  </a:tcPr>
                </a:tc>
                <a:extLst>
                  <a:ext uri="{0D108BD9-81ED-4DB2-BD59-A6C34878D82A}">
                    <a16:rowId xmlns:a16="http://schemas.microsoft.com/office/drawing/2014/main" val="646100367"/>
                  </a:ext>
                </a:extLst>
              </a:tr>
              <a:tr h="238920">
                <a:tc gridSpan="4">
                  <a:txBody>
                    <a:bodyPr/>
                    <a:lstStyle/>
                    <a:p>
                      <a:pPr algn="l" rtl="0" fontAlgn="ctr"/>
                      <a:r>
                        <a:rPr lang="es-MX" sz="900" b="0" i="0" u="none" strike="noStrike" dirty="0">
                          <a:solidFill>
                            <a:srgbClr val="333E48"/>
                          </a:solidFill>
                          <a:effectLst/>
                          <a:latin typeface="Duplicate Slab Bold"/>
                        </a:rPr>
                        <a:t>PROMOCIÓN BUSRÁTIL</a:t>
                      </a:r>
                    </a:p>
                  </a:txBody>
                  <a:tcPr marL="9525" marR="9525" marT="9525" marB="0" anchor="ctr">
                    <a:lnL>
                      <a:noFill/>
                    </a:lnL>
                    <a:lnR>
                      <a:noFill/>
                    </a:lnR>
                    <a:lnT w="19050" cap="flat" cmpd="sng" algn="ctr">
                      <a:noFill/>
                      <a:prstDash val="solid"/>
                      <a:round/>
                      <a:headEnd type="none" w="med" len="med"/>
                      <a:tailEnd type="none" w="med" len="med"/>
                    </a:lnT>
                    <a:lnB w="19050" cap="flat" cmpd="sng" algn="ctr">
                      <a:solidFill>
                        <a:srgbClr val="C4D600"/>
                      </a:solidFill>
                      <a:prstDash val="solid"/>
                      <a:round/>
                      <a:headEnd type="none" w="med" len="med"/>
                      <a:tailEnd type="none" w="med" len="med"/>
                    </a:lnB>
                    <a:solidFill>
                      <a:srgbClr val="FFFFFF"/>
                    </a:solidFill>
                  </a:tcPr>
                </a:tc>
                <a:tc hMerge="1">
                  <a:txBody>
                    <a:bodyPr/>
                    <a:lstStyle/>
                    <a:p>
                      <a:endParaRPr lang="es-MX"/>
                    </a:p>
                  </a:txBody>
                  <a:tcPr/>
                </a:tc>
                <a:tc hMerge="1">
                  <a:txBody>
                    <a:bodyPr/>
                    <a:lstStyle/>
                    <a:p>
                      <a:endParaRPr lang="es-MX"/>
                    </a:p>
                  </a:txBody>
                  <a:tcPr>
                    <a:lnL w="12700" cmpd="sng">
                      <a:noFill/>
                      <a:prstDash val="solid"/>
                    </a:lnL>
                  </a:tcPr>
                </a:tc>
                <a:tc hMerge="1">
                  <a:txBody>
                    <a:bodyPr/>
                    <a:lstStyle/>
                    <a:p>
                      <a:endParaRPr lang="es-MX"/>
                    </a:p>
                  </a:txBody>
                  <a:tcPr/>
                </a:tc>
                <a:extLst>
                  <a:ext uri="{0D108BD9-81ED-4DB2-BD59-A6C34878D82A}">
                    <a16:rowId xmlns:a16="http://schemas.microsoft.com/office/drawing/2014/main" val="3927573328"/>
                  </a:ext>
                </a:extLst>
              </a:tr>
              <a:tr h="238920">
                <a:tc gridSpan="4">
                  <a:txBody>
                    <a:bodyPr/>
                    <a:lstStyle/>
                    <a:p>
                      <a:pPr algn="l" rtl="0" fontAlgn="ctr"/>
                      <a:r>
                        <a:rPr lang="es-MX" sz="900" b="1" i="0" u="none" strike="noStrike" dirty="0">
                          <a:solidFill>
                            <a:srgbClr val="3BB0C9"/>
                          </a:solidFill>
                          <a:effectLst/>
                          <a:latin typeface="Duplicate Slab Bold"/>
                        </a:rPr>
                        <a:t>Director Promoción Bursátil</a:t>
                      </a:r>
                    </a:p>
                  </a:txBody>
                  <a:tcPr marL="9525" marR="9525" marT="9525" marB="0" anchor="ctr">
                    <a:lnL>
                      <a:noFill/>
                    </a:lnL>
                    <a:lnR>
                      <a:noFill/>
                    </a:lnR>
                    <a:lnT w="19050" cap="flat" cmpd="sng" algn="ctr">
                      <a:solidFill>
                        <a:srgbClr val="C4D600"/>
                      </a:solidFill>
                      <a:prstDash val="solid"/>
                      <a:round/>
                      <a:headEnd type="none" w="med" len="med"/>
                      <a:tailEnd type="none" w="med" len="med"/>
                    </a:lnT>
                    <a:lnB>
                      <a:noFill/>
                    </a:lnB>
                    <a:solidFill>
                      <a:srgbClr val="FFFFFF"/>
                    </a:solidFill>
                  </a:tcPr>
                </a:tc>
                <a:tc hMerge="1">
                  <a:txBody>
                    <a:bodyPr/>
                    <a:lstStyle/>
                    <a:p>
                      <a:endParaRPr lang="es-MX"/>
                    </a:p>
                  </a:txBody>
                  <a:tcPr/>
                </a:tc>
                <a:tc hMerge="1">
                  <a:txBody>
                    <a:bodyPr/>
                    <a:lstStyle/>
                    <a:p>
                      <a:endParaRPr lang="es-MX"/>
                    </a:p>
                  </a:txBody>
                  <a:tcPr/>
                </a:tc>
                <a:tc hMerge="1">
                  <a:txBody>
                    <a:bodyPr/>
                    <a:lstStyle/>
                    <a:p>
                      <a:endParaRPr lang="es-MX"/>
                    </a:p>
                  </a:txBody>
                  <a:tcPr/>
                </a:tc>
                <a:extLst>
                  <a:ext uri="{0D108BD9-81ED-4DB2-BD59-A6C34878D82A}">
                    <a16:rowId xmlns:a16="http://schemas.microsoft.com/office/drawing/2014/main" val="2610294649"/>
                  </a:ext>
                </a:extLst>
              </a:tr>
              <a:tr h="238920">
                <a:tc>
                  <a:txBody>
                    <a:bodyPr/>
                    <a:lstStyle/>
                    <a:p>
                      <a:pPr algn="l" rtl="0" fontAlgn="ctr"/>
                      <a:r>
                        <a:rPr lang="es-MX" sz="700" b="0" i="0" u="none" strike="noStrike" dirty="0">
                          <a:solidFill>
                            <a:srgbClr val="333E48"/>
                          </a:solidFill>
                          <a:effectLst/>
                          <a:latin typeface="Arial" panose="020B0604020202020204" pitchFamily="34" charset="0"/>
                        </a:rPr>
                        <a:t>Manuel Ardines Pérez</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solidFill>
                      <a:srgbClr val="FFFFFF"/>
                    </a:solidFill>
                  </a:tcPr>
                </a:tc>
                <a:tc gridSpan="2">
                  <a:txBody>
                    <a:bodyPr/>
                    <a:lstStyle/>
                    <a:p>
                      <a:pPr algn="l" rtl="0" fontAlgn="ctr"/>
                      <a:r>
                        <a:rPr lang="es-MX" sz="700" b="0" i="0" u="none" strike="noStrike" dirty="0">
                          <a:solidFill>
                            <a:srgbClr val="333E48"/>
                          </a:solidFill>
                          <a:effectLst/>
                          <a:latin typeface="Arial" panose="020B0604020202020204" pitchFamily="34" charset="0"/>
                        </a:rPr>
                        <a:t>55 56251500 x 31675</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solidFill>
                      <a:srgbClr val="FFFFFF"/>
                    </a:solidFill>
                  </a:tcPr>
                </a:tc>
                <a:tc hMerge="1">
                  <a:txBody>
                    <a:bodyPr/>
                    <a:lstStyle/>
                    <a:p>
                      <a:endParaRPr lang="es-MX"/>
                    </a:p>
                  </a:txBody>
                  <a:tcPr>
                    <a:lnL w="12700" cmpd="sng">
                      <a:noFill/>
                      <a:prstDash val="solid"/>
                    </a:lnL>
                  </a:tcPr>
                </a:tc>
                <a:tc>
                  <a:txBody>
                    <a:bodyPr/>
                    <a:lstStyle/>
                    <a:p>
                      <a:pPr algn="l" rtl="0" fontAlgn="ctr"/>
                      <a:r>
                        <a:rPr lang="es-MX" sz="700" b="0" i="0" u="none" strike="noStrike" dirty="0">
                          <a:solidFill>
                            <a:srgbClr val="333E48"/>
                          </a:solidFill>
                          <a:effectLst/>
                          <a:latin typeface="Arial" panose="020B0604020202020204" pitchFamily="34" charset="0"/>
                        </a:rPr>
                        <a:t>mardines@vepormas.com</a:t>
                      </a:r>
                    </a:p>
                  </a:txBody>
                  <a:tcPr marL="9525" marR="9525" marT="9525" marB="0" anchor="ctr">
                    <a:lnL>
                      <a:noFill/>
                    </a:lnL>
                    <a:lnR>
                      <a:noFill/>
                    </a:lnR>
                    <a:lnT>
                      <a:noFill/>
                    </a:lnT>
                    <a:lnB w="12700" cap="flat" cmpd="sng" algn="ctr">
                      <a:solidFill>
                        <a:srgbClr val="778692"/>
                      </a:solidFill>
                      <a:prstDash val="solid"/>
                      <a:round/>
                      <a:headEnd type="none" w="med" len="med"/>
                      <a:tailEnd type="none" w="med" len="med"/>
                    </a:lnB>
                    <a:solidFill>
                      <a:srgbClr val="FFFFFF"/>
                    </a:solidFill>
                  </a:tcPr>
                </a:tc>
                <a:extLst>
                  <a:ext uri="{0D108BD9-81ED-4DB2-BD59-A6C34878D82A}">
                    <a16:rowId xmlns:a16="http://schemas.microsoft.com/office/drawing/2014/main" val="551560352"/>
                  </a:ext>
                </a:extLst>
              </a:tr>
            </a:tbl>
          </a:graphicData>
        </a:graphic>
      </p:graphicFrame>
    </p:spTree>
    <p:extLst>
      <p:ext uri="{BB962C8B-B14F-4D97-AF65-F5344CB8AC3E}">
        <p14:creationId xmlns:p14="http://schemas.microsoft.com/office/powerpoint/2010/main" val="1818959489"/>
      </p:ext>
    </p:extLst>
  </p:cSld>
  <p:clrMapOvr>
    <a:masterClrMapping/>
  </p:clrMapOvr>
</p:sld>
</file>

<file path=ppt/theme/theme1.xml><?xml version="1.0" encoding="utf-8"?>
<a:theme xmlns:a="http://schemas.openxmlformats.org/drawingml/2006/main" name="1_Economí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erspectivas">
  <a:themeElements>
    <a:clrScheme name="Personalizado 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BB0C9"/>
      </a:hlink>
      <a:folHlink>
        <a:srgbClr val="77869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BBSettings xmlns="http://schemas.bloomberg.com/settings/1.0">
  <Item name="DocumentId_Charts">{B1BEAD76-0373-478A-9474-F41C7B1EE2A0}</Item>
  <Item xmlns="" name="ShapesMap_Charts">{"{B1BEAD76-0373-478A-9474-F41C7B1EE2A0}":{"283":{},"284":{},"286":{},"289":{}}}</Item>
</BBSettings>
</file>

<file path=customXml/itemProps1.xml><?xml version="1.0" encoding="utf-8"?>
<ds:datastoreItem xmlns:ds="http://schemas.openxmlformats.org/officeDocument/2006/customXml" ds:itemID="{BC6EF444-91ED-40ED-B13B-BED559B44524}">
  <ds:schemaRefs>
    <ds:schemaRef ds:uri="http://schemas.bloomberg.com/settings/1.0"/>
    <ds:schemaRef ds:uri=""/>
  </ds:schemaRefs>
</ds:datastoreItem>
</file>

<file path=docProps/app.xml><?xml version="1.0" encoding="utf-8"?>
<Properties xmlns="http://schemas.openxmlformats.org/officeDocument/2006/extended-properties" xmlns:vt="http://schemas.openxmlformats.org/officeDocument/2006/docPropsVTypes">
  <TotalTime>23166</TotalTime>
  <Words>1553</Words>
  <Application>Microsoft Office PowerPoint</Application>
  <PresentationFormat>Personalizado</PresentationFormat>
  <Paragraphs>189</Paragraphs>
  <Slides>4</Slides>
  <Notes>4</Notes>
  <HiddenSlides>0</HiddenSlides>
  <MMClips>0</MMClips>
  <ScaleCrop>false</ScaleCrop>
  <HeadingPairs>
    <vt:vector size="6" baseType="variant">
      <vt:variant>
        <vt:lpstr>Fuentes usadas</vt:lpstr>
      </vt:variant>
      <vt:variant>
        <vt:i4>8</vt:i4>
      </vt:variant>
      <vt:variant>
        <vt:lpstr>Tema</vt:lpstr>
      </vt:variant>
      <vt:variant>
        <vt:i4>2</vt:i4>
      </vt:variant>
      <vt:variant>
        <vt:lpstr>Títulos de diapositiva</vt:lpstr>
      </vt:variant>
      <vt:variant>
        <vt:i4>4</vt:i4>
      </vt:variant>
    </vt:vector>
  </HeadingPairs>
  <TitlesOfParts>
    <vt:vector size="14" baseType="lpstr">
      <vt:lpstr>Arial</vt:lpstr>
      <vt:lpstr>Calibri</vt:lpstr>
      <vt:lpstr>Duplicate Slab Bold</vt:lpstr>
      <vt:lpstr>Duplicate Slab Light</vt:lpstr>
      <vt:lpstr>Duplicate Slab Medium</vt:lpstr>
      <vt:lpstr>Georgia</vt:lpstr>
      <vt:lpstr>Symbol</vt:lpstr>
      <vt:lpstr>Wingdings 3</vt:lpstr>
      <vt:lpstr>1_Economía</vt:lpstr>
      <vt:lpstr>Perspectivas</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Maricela Martinez Alvarez</dc:creator>
  <cp:lastModifiedBy>Baltasar Montes Guerrero</cp:lastModifiedBy>
  <cp:revision>1791</cp:revision>
  <dcterms:created xsi:type="dcterms:W3CDTF">2019-03-25T15:59:54Z</dcterms:created>
  <dcterms:modified xsi:type="dcterms:W3CDTF">2025-11-24T14:26:04Z</dcterms:modified>
</cp:coreProperties>
</file>